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8" r:id="rId3"/>
    <p:sldId id="257" r:id="rId4"/>
    <p:sldId id="272" r:id="rId5"/>
    <p:sldId id="266" r:id="rId6"/>
    <p:sldId id="271" r:id="rId7"/>
    <p:sldId id="264" r:id="rId8"/>
    <p:sldId id="268" r:id="rId9"/>
    <p:sldId id="269" r:id="rId10"/>
    <p:sldId id="276" r:id="rId11"/>
    <p:sldId id="270" r:id="rId12"/>
    <p:sldId id="279" r:id="rId13"/>
    <p:sldId id="275" r:id="rId14"/>
    <p:sldId id="260" r:id="rId15"/>
    <p:sldId id="274" r:id="rId16"/>
    <p:sldId id="277" r:id="rId17"/>
    <p:sldId id="278" r:id="rId18"/>
    <p:sldId id="265" r:id="rId1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7" autoAdjust="0"/>
    <p:restoredTop sz="70472" autoAdjust="0"/>
  </p:normalViewPr>
  <p:slideViewPr>
    <p:cSldViewPr snapToGrid="0">
      <p:cViewPr varScale="1">
        <p:scale>
          <a:sx n="62" d="100"/>
          <a:sy n="62" d="100"/>
        </p:scale>
        <p:origin x="82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B1E947-1BB8-4962-A3FF-9B58FE6CC14B}" type="datetimeFigureOut">
              <a:rPr kumimoji="1" lang="ja-JP" altLang="en-US" smtClean="0"/>
              <a:t>2024/7/25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EF6CDF-E33C-480E-8815-FFA71E50394E}" type="slidenum">
              <a:rPr kumimoji="1" lang="ja-JP" altLang="en-US" smtClean="0"/>
              <a:t>‹#›</a:t>
            </a:fld>
            <a:endParaRPr kumimoji="1" lang="ja-JP" altLang="en-US"/>
          </a:p>
        </p:txBody>
      </p:sp>
    </p:spTree>
    <p:extLst>
      <p:ext uri="{BB962C8B-B14F-4D97-AF65-F5344CB8AC3E}">
        <p14:creationId xmlns:p14="http://schemas.microsoft.com/office/powerpoint/2010/main" val="24130000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期末課題の実習として麻雀アシストシステムを開発した。</a:t>
            </a:r>
            <a:endParaRPr kumimoji="1" lang="en-US" altLang="ja-JP" dirty="0"/>
          </a:p>
          <a:p>
            <a:r>
              <a:rPr kumimoji="1" lang="en-US" altLang="ja-JP" dirty="0"/>
              <a:t>Yolov5</a:t>
            </a:r>
            <a:r>
              <a:rPr kumimoji="1" lang="ja-JP" altLang="en-US" dirty="0"/>
              <a:t>の認識を利用して、今現在の安全牌を表示したりするプログラムを作成した。</a:t>
            </a:r>
            <a:endParaRPr kumimoji="1" lang="en-US" altLang="ja-JP" dirty="0"/>
          </a:p>
          <a:p>
            <a:endParaRPr kumimoji="1" lang="en-US" altLang="ja-JP" dirty="0"/>
          </a:p>
          <a:p>
            <a:r>
              <a:rPr kumimoji="1" lang="ja-JP" altLang="en-US" dirty="0"/>
              <a:t>背景</a:t>
            </a:r>
            <a:endParaRPr kumimoji="1" lang="en-US" altLang="ja-JP" dirty="0"/>
          </a:p>
          <a:p>
            <a:r>
              <a:rPr kumimoji="1" lang="ja-JP" altLang="en-US" dirty="0"/>
              <a:t>期末実習の課題を設定するにあたって、全員が前回の小プロジェクトのリベンジも兼ねて画像認識を用いた課題を行うことに一致した。</a:t>
            </a:r>
            <a:endParaRPr kumimoji="1" lang="en-US" altLang="ja-JP" dirty="0"/>
          </a:p>
          <a:p>
            <a:r>
              <a:rPr kumimoji="1" lang="ja-JP" altLang="en-US" dirty="0"/>
              <a:t>前回の小プロジェクトの各班員の反省、やってみたいことを複合させて、麻雀と画像認識を組み合わせた本プロジェクトに決定した。</a:t>
            </a:r>
            <a:endParaRPr kumimoji="1" lang="en-US" altLang="ja-JP" dirty="0"/>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2</a:t>
            </a:fld>
            <a:endParaRPr kumimoji="1" lang="ja-JP" altLang="en-US"/>
          </a:p>
        </p:txBody>
      </p:sp>
    </p:spTree>
    <p:extLst>
      <p:ext uri="{BB962C8B-B14F-4D97-AF65-F5344CB8AC3E}">
        <p14:creationId xmlns:p14="http://schemas.microsoft.com/office/powerpoint/2010/main" val="23778247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各プレイヤーに対して、安全な牌を示す配列を返す。</a:t>
            </a:r>
            <a:endParaRPr kumimoji="1" lang="ja-JP" altLang="en-US" dirty="0"/>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12</a:t>
            </a:fld>
            <a:endParaRPr kumimoji="1" lang="ja-JP" altLang="en-US"/>
          </a:p>
        </p:txBody>
      </p:sp>
    </p:spTree>
    <p:extLst>
      <p:ext uri="{BB962C8B-B14F-4D97-AF65-F5344CB8AC3E}">
        <p14:creationId xmlns:p14="http://schemas.microsoft.com/office/powerpoint/2010/main" val="25231322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各プレイヤーに対して、安全な牌を示す配列を返す。</a:t>
            </a:r>
            <a:endParaRPr kumimoji="1" lang="ja-JP" altLang="en-US" dirty="0"/>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16</a:t>
            </a:fld>
            <a:endParaRPr kumimoji="1" lang="ja-JP" altLang="en-US"/>
          </a:p>
        </p:txBody>
      </p:sp>
    </p:spTree>
    <p:extLst>
      <p:ext uri="{BB962C8B-B14F-4D97-AF65-F5344CB8AC3E}">
        <p14:creationId xmlns:p14="http://schemas.microsoft.com/office/powerpoint/2010/main" val="25851507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各プレイヤーに対して、安全な牌を示す配列を返す。</a:t>
            </a:r>
            <a:endParaRPr kumimoji="1" lang="ja-JP" altLang="en-US" dirty="0"/>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17</a:t>
            </a:fld>
            <a:endParaRPr kumimoji="1" lang="ja-JP" altLang="en-US"/>
          </a:p>
        </p:txBody>
      </p:sp>
    </p:spTree>
    <p:extLst>
      <p:ext uri="{BB962C8B-B14F-4D97-AF65-F5344CB8AC3E}">
        <p14:creationId xmlns:p14="http://schemas.microsoft.com/office/powerpoint/2010/main" val="7768826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スクリーンある牌を学習させ</a:t>
            </a:r>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18</a:t>
            </a:fld>
            <a:endParaRPr kumimoji="1" lang="ja-JP" altLang="en-US"/>
          </a:p>
        </p:txBody>
      </p:sp>
    </p:spTree>
    <p:extLst>
      <p:ext uri="{BB962C8B-B14F-4D97-AF65-F5344CB8AC3E}">
        <p14:creationId xmlns:p14="http://schemas.microsoft.com/office/powerpoint/2010/main" val="3331516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何故、麻雀を題材にしたのか説明します。</a:t>
            </a:r>
            <a:endParaRPr kumimoji="1" lang="en-US" altLang="ja-JP" dirty="0"/>
          </a:p>
          <a:p>
            <a:r>
              <a:rPr kumimoji="1" lang="ja-JP" altLang="en-US" dirty="0"/>
              <a:t>麻雀は牌（カード）の印刷が決まっているので、個体のブレが少なく学習対象としての適性があるのではないかと判断したから。</a:t>
            </a:r>
            <a:endParaRPr kumimoji="1" lang="en-US" altLang="ja-JP" dirty="0"/>
          </a:p>
          <a:p>
            <a:r>
              <a:rPr kumimoji="1" lang="ja-JP" altLang="en-US" dirty="0"/>
              <a:t>麻雀には、プレイヤーをサポートできる要素が他の遊びよりも多いのではないかと判断したから。</a:t>
            </a:r>
            <a:endParaRPr kumimoji="1" lang="en-US" altLang="ja-JP" dirty="0"/>
          </a:p>
          <a:p>
            <a:r>
              <a:rPr kumimoji="1" lang="ja-JP" altLang="en-US" dirty="0"/>
              <a:t>①麻雀は一度のゲームに非常に多くの枚数牌を使用し、複雑な遊びになりやすい</a:t>
            </a:r>
            <a:endParaRPr kumimoji="1" lang="en-US" altLang="ja-JP" dirty="0"/>
          </a:p>
          <a:p>
            <a:r>
              <a:rPr kumimoji="1" lang="ja-JP" altLang="en-US" dirty="0"/>
              <a:t>②麻雀は点数の計算など、他のゲームでは、触れることのないことが求められる。</a:t>
            </a:r>
            <a:endParaRPr kumimoji="1" lang="en-US" altLang="ja-JP" dirty="0"/>
          </a:p>
          <a:p>
            <a:r>
              <a:rPr kumimoji="1" lang="ja-JP" altLang="en-US" dirty="0"/>
              <a:t>現に麻雀上記の要素などで、麻雀は新規が定着しづらいゲームといえる→根拠を交える　サジェストとか？</a:t>
            </a:r>
            <a:endParaRPr kumimoji="1" lang="en-US" altLang="ja-JP" dirty="0"/>
          </a:p>
          <a:p>
            <a:r>
              <a:rPr kumimoji="1" lang="ja-JP" altLang="en-US" dirty="0"/>
              <a:t>そこを解決できるシステムを私たちなら作れるのではないかと判断した。</a:t>
            </a:r>
            <a:endParaRPr kumimoji="1" lang="en-US" altLang="ja-JP" dirty="0"/>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3</a:t>
            </a:fld>
            <a:endParaRPr kumimoji="1" lang="ja-JP" altLang="en-US"/>
          </a:p>
        </p:txBody>
      </p:sp>
    </p:spTree>
    <p:extLst>
      <p:ext uri="{BB962C8B-B14F-4D97-AF65-F5344CB8AC3E}">
        <p14:creationId xmlns:p14="http://schemas.microsoft.com/office/powerpoint/2010/main" val="3828730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4</a:t>
            </a:fld>
            <a:endParaRPr kumimoji="1" lang="ja-JP" altLang="en-US"/>
          </a:p>
        </p:txBody>
      </p:sp>
    </p:spTree>
    <p:extLst>
      <p:ext uri="{BB962C8B-B14F-4D97-AF65-F5344CB8AC3E}">
        <p14:creationId xmlns:p14="http://schemas.microsoft.com/office/powerpoint/2010/main" val="2129087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今回作成したシステムでは、各プレイヤーが捨てた牌、鳴いた牌とその性質などを利用して、</a:t>
            </a:r>
            <a:endParaRPr kumimoji="1" lang="en-US" altLang="ja-JP" dirty="0"/>
          </a:p>
          <a:p>
            <a:r>
              <a:rPr kumimoji="1" lang="ja-JP" altLang="en-US" dirty="0"/>
              <a:t>集計を行い。安全だと思われる牌を画面に出力するシステムと現在の手牌の点数を計算するシステムです。</a:t>
            </a:r>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5</a:t>
            </a:fld>
            <a:endParaRPr kumimoji="1" lang="ja-JP" altLang="en-US"/>
          </a:p>
        </p:txBody>
      </p:sp>
    </p:spTree>
    <p:extLst>
      <p:ext uri="{BB962C8B-B14F-4D97-AF65-F5344CB8AC3E}">
        <p14:creationId xmlns:p14="http://schemas.microsoft.com/office/powerpoint/2010/main" val="3027000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7</a:t>
            </a:fld>
            <a:endParaRPr kumimoji="1" lang="ja-JP" altLang="en-US"/>
          </a:p>
        </p:txBody>
      </p:sp>
    </p:spTree>
    <p:extLst>
      <p:ext uri="{BB962C8B-B14F-4D97-AF65-F5344CB8AC3E}">
        <p14:creationId xmlns:p14="http://schemas.microsoft.com/office/powerpoint/2010/main" val="3537811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各牌の中心座標を基にどのプレイヤーがその牌を持っているかを判定し、その情報を集計する関数</a:t>
            </a:r>
            <a:endParaRPr lang="en-US" altLang="ja-JP" dirty="0"/>
          </a:p>
          <a:p>
            <a:endParaRPr kumimoji="1" lang="en-US" altLang="ja-JP" dirty="0"/>
          </a:p>
          <a:p>
            <a:r>
              <a:rPr kumimoji="1" lang="en-US" altLang="ja-JP" dirty="0"/>
              <a:t>For</a:t>
            </a:r>
            <a:r>
              <a:rPr kumimoji="1" lang="ja-JP" altLang="en-US" dirty="0"/>
              <a:t>文で回して自分から時計回りにプレイヤー、そしてドラ表示牌、副露牌へ行っている。</a:t>
            </a:r>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8</a:t>
            </a:fld>
            <a:endParaRPr kumimoji="1" lang="ja-JP" altLang="en-US"/>
          </a:p>
        </p:txBody>
      </p:sp>
    </p:spTree>
    <p:extLst>
      <p:ext uri="{BB962C8B-B14F-4D97-AF65-F5344CB8AC3E}">
        <p14:creationId xmlns:p14="http://schemas.microsoft.com/office/powerpoint/2010/main" val="31379089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て牌と副露牌の区切りを</a:t>
            </a:r>
            <a:br>
              <a:rPr lang="en-US" altLang="ja-JP" dirty="0"/>
            </a:br>
            <a:r>
              <a:rPr lang="ja-JP" altLang="en-US" dirty="0"/>
              <a:t>手牌を読み取り、一番間隔が空いているところから鳴き牌を判定する箇所。</a:t>
            </a:r>
            <a:endParaRPr kumimoji="1" lang="ja-JP" altLang="en-US" dirty="0"/>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9</a:t>
            </a:fld>
            <a:endParaRPr kumimoji="1" lang="ja-JP" altLang="en-US"/>
          </a:p>
        </p:txBody>
      </p:sp>
    </p:spTree>
    <p:extLst>
      <p:ext uri="{BB962C8B-B14F-4D97-AF65-F5344CB8AC3E}">
        <p14:creationId xmlns:p14="http://schemas.microsoft.com/office/powerpoint/2010/main" val="32618832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10</a:t>
            </a:fld>
            <a:endParaRPr kumimoji="1" lang="ja-JP" altLang="en-US"/>
          </a:p>
        </p:txBody>
      </p:sp>
    </p:spTree>
    <p:extLst>
      <p:ext uri="{BB962C8B-B14F-4D97-AF65-F5344CB8AC3E}">
        <p14:creationId xmlns:p14="http://schemas.microsoft.com/office/powerpoint/2010/main" val="26973021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各プレイヤーに対して、安全な牌を示す配列を返す。</a:t>
            </a:r>
            <a:endParaRPr kumimoji="1" lang="ja-JP" altLang="en-US" dirty="0"/>
          </a:p>
        </p:txBody>
      </p:sp>
      <p:sp>
        <p:nvSpPr>
          <p:cNvPr id="4" name="スライド番号プレースホルダー 3"/>
          <p:cNvSpPr>
            <a:spLocks noGrp="1"/>
          </p:cNvSpPr>
          <p:nvPr>
            <p:ph type="sldNum" sz="quarter" idx="5"/>
          </p:nvPr>
        </p:nvSpPr>
        <p:spPr/>
        <p:txBody>
          <a:bodyPr/>
          <a:lstStyle/>
          <a:p>
            <a:fld id="{45EF6CDF-E33C-480E-8815-FFA71E50394E}" type="slidenum">
              <a:rPr kumimoji="1" lang="ja-JP" altLang="en-US" smtClean="0"/>
              <a:t>11</a:t>
            </a:fld>
            <a:endParaRPr kumimoji="1" lang="ja-JP" altLang="en-US"/>
          </a:p>
        </p:txBody>
      </p:sp>
    </p:spTree>
    <p:extLst>
      <p:ext uri="{BB962C8B-B14F-4D97-AF65-F5344CB8AC3E}">
        <p14:creationId xmlns:p14="http://schemas.microsoft.com/office/powerpoint/2010/main" val="29550662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B02C29-55E4-1895-CF72-A7956CDC3DB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2BA266EE-CFB0-1FE5-BF21-0DC2054CF7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FEE3A10-F485-D0E6-3E03-4967883F0A51}"/>
              </a:ext>
            </a:extLst>
          </p:cNvPr>
          <p:cNvSpPr>
            <a:spLocks noGrp="1"/>
          </p:cNvSpPr>
          <p:nvPr>
            <p:ph type="dt" sz="half" idx="10"/>
          </p:nvPr>
        </p:nvSpPr>
        <p:spPr/>
        <p:txBody>
          <a:bodyPr/>
          <a:lstStyle/>
          <a:p>
            <a:fld id="{6F13B971-F0F6-48AE-9239-90D6045645C7}" type="datetimeFigureOut">
              <a:rPr kumimoji="1" lang="ja-JP" altLang="en-US" smtClean="0"/>
              <a:t>2024/7/25</a:t>
            </a:fld>
            <a:endParaRPr kumimoji="1" lang="ja-JP" altLang="en-US"/>
          </a:p>
        </p:txBody>
      </p:sp>
      <p:sp>
        <p:nvSpPr>
          <p:cNvPr id="5" name="フッター プレースホルダー 4">
            <a:extLst>
              <a:ext uri="{FF2B5EF4-FFF2-40B4-BE49-F238E27FC236}">
                <a16:creationId xmlns:a16="http://schemas.microsoft.com/office/drawing/2014/main" id="{9A5D2EBB-34A7-D1E4-DDFC-E69CBB160AA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CA44060-5BF7-51E2-A9AF-04187E91CD05}"/>
              </a:ext>
            </a:extLst>
          </p:cNvPr>
          <p:cNvSpPr>
            <a:spLocks noGrp="1"/>
          </p:cNvSpPr>
          <p:nvPr>
            <p:ph type="sldNum" sz="quarter" idx="12"/>
          </p:nvPr>
        </p:nvSpPr>
        <p:spPr/>
        <p:txBody>
          <a:body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298867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0DAF95-EBD1-4703-6081-30271670BAEE}"/>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B1FE4E3-7CCE-E236-01D0-DA626B8E2A37}"/>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5953BF7-A72B-0B42-75F5-5518A44BF752}"/>
              </a:ext>
            </a:extLst>
          </p:cNvPr>
          <p:cNvSpPr>
            <a:spLocks noGrp="1"/>
          </p:cNvSpPr>
          <p:nvPr>
            <p:ph type="dt" sz="half" idx="10"/>
          </p:nvPr>
        </p:nvSpPr>
        <p:spPr/>
        <p:txBody>
          <a:bodyPr/>
          <a:lstStyle/>
          <a:p>
            <a:fld id="{6F13B971-F0F6-48AE-9239-90D6045645C7}" type="datetimeFigureOut">
              <a:rPr kumimoji="1" lang="ja-JP" altLang="en-US" smtClean="0"/>
              <a:t>2024/7/25</a:t>
            </a:fld>
            <a:endParaRPr kumimoji="1" lang="ja-JP" altLang="en-US"/>
          </a:p>
        </p:txBody>
      </p:sp>
      <p:sp>
        <p:nvSpPr>
          <p:cNvPr id="5" name="フッター プレースホルダー 4">
            <a:extLst>
              <a:ext uri="{FF2B5EF4-FFF2-40B4-BE49-F238E27FC236}">
                <a16:creationId xmlns:a16="http://schemas.microsoft.com/office/drawing/2014/main" id="{A451CF7B-1282-6C93-7ADD-EADFE9B6020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EB70837-A594-FD3A-4FC8-B6906EFD1009}"/>
              </a:ext>
            </a:extLst>
          </p:cNvPr>
          <p:cNvSpPr>
            <a:spLocks noGrp="1"/>
          </p:cNvSpPr>
          <p:nvPr>
            <p:ph type="sldNum" sz="quarter" idx="12"/>
          </p:nvPr>
        </p:nvSpPr>
        <p:spPr/>
        <p:txBody>
          <a:body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3712650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A695C942-D459-084C-9B73-273528C1B120}"/>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1AE8969-359E-7B15-7F20-C63F4C544303}"/>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CB14A10-1CB9-D58D-E9EF-FC90B06097C8}"/>
              </a:ext>
            </a:extLst>
          </p:cNvPr>
          <p:cNvSpPr>
            <a:spLocks noGrp="1"/>
          </p:cNvSpPr>
          <p:nvPr>
            <p:ph type="dt" sz="half" idx="10"/>
          </p:nvPr>
        </p:nvSpPr>
        <p:spPr/>
        <p:txBody>
          <a:bodyPr/>
          <a:lstStyle/>
          <a:p>
            <a:fld id="{6F13B971-F0F6-48AE-9239-90D6045645C7}" type="datetimeFigureOut">
              <a:rPr kumimoji="1" lang="ja-JP" altLang="en-US" smtClean="0"/>
              <a:t>2024/7/25</a:t>
            </a:fld>
            <a:endParaRPr kumimoji="1" lang="ja-JP" altLang="en-US"/>
          </a:p>
        </p:txBody>
      </p:sp>
      <p:sp>
        <p:nvSpPr>
          <p:cNvPr id="5" name="フッター プレースホルダー 4">
            <a:extLst>
              <a:ext uri="{FF2B5EF4-FFF2-40B4-BE49-F238E27FC236}">
                <a16:creationId xmlns:a16="http://schemas.microsoft.com/office/drawing/2014/main" id="{1557EABA-84C3-E917-981E-DF17F42A1BC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919653C-937F-24FC-BEFA-A775FE001C7F}"/>
              </a:ext>
            </a:extLst>
          </p:cNvPr>
          <p:cNvSpPr>
            <a:spLocks noGrp="1"/>
          </p:cNvSpPr>
          <p:nvPr>
            <p:ph type="sldNum" sz="quarter" idx="12"/>
          </p:nvPr>
        </p:nvSpPr>
        <p:spPr/>
        <p:txBody>
          <a:body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228212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928A34-B0C3-08C4-0C72-8451B7E2023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7DA13C1-0793-9BB2-8A88-9FEE697DF26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E4394A5-7115-B84C-DB65-C0741F88F768}"/>
              </a:ext>
            </a:extLst>
          </p:cNvPr>
          <p:cNvSpPr>
            <a:spLocks noGrp="1"/>
          </p:cNvSpPr>
          <p:nvPr>
            <p:ph type="dt" sz="half" idx="10"/>
          </p:nvPr>
        </p:nvSpPr>
        <p:spPr/>
        <p:txBody>
          <a:bodyPr/>
          <a:lstStyle/>
          <a:p>
            <a:fld id="{6F13B971-F0F6-48AE-9239-90D6045645C7}" type="datetimeFigureOut">
              <a:rPr kumimoji="1" lang="ja-JP" altLang="en-US" smtClean="0"/>
              <a:t>2024/7/25</a:t>
            </a:fld>
            <a:endParaRPr kumimoji="1" lang="ja-JP" altLang="en-US"/>
          </a:p>
        </p:txBody>
      </p:sp>
      <p:sp>
        <p:nvSpPr>
          <p:cNvPr id="5" name="フッター プレースホルダー 4">
            <a:extLst>
              <a:ext uri="{FF2B5EF4-FFF2-40B4-BE49-F238E27FC236}">
                <a16:creationId xmlns:a16="http://schemas.microsoft.com/office/drawing/2014/main" id="{A05D7787-8BA3-F9B7-3338-BCFA3D55471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504EC9D-66A8-DA30-415E-BBD3CED3FD9C}"/>
              </a:ext>
            </a:extLst>
          </p:cNvPr>
          <p:cNvSpPr>
            <a:spLocks noGrp="1"/>
          </p:cNvSpPr>
          <p:nvPr>
            <p:ph type="sldNum" sz="quarter" idx="12"/>
          </p:nvPr>
        </p:nvSpPr>
        <p:spPr/>
        <p:txBody>
          <a:body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1157453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F5A532-DD06-6344-26CC-9924FD169B3E}"/>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75355D5-8702-27A8-9F54-A56AE2C2080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F33CE8E8-1305-C889-489E-49989A2544AC}"/>
              </a:ext>
            </a:extLst>
          </p:cNvPr>
          <p:cNvSpPr>
            <a:spLocks noGrp="1"/>
          </p:cNvSpPr>
          <p:nvPr>
            <p:ph type="dt" sz="half" idx="10"/>
          </p:nvPr>
        </p:nvSpPr>
        <p:spPr/>
        <p:txBody>
          <a:bodyPr/>
          <a:lstStyle/>
          <a:p>
            <a:fld id="{6F13B971-F0F6-48AE-9239-90D6045645C7}" type="datetimeFigureOut">
              <a:rPr kumimoji="1" lang="ja-JP" altLang="en-US" smtClean="0"/>
              <a:t>2024/7/25</a:t>
            </a:fld>
            <a:endParaRPr kumimoji="1" lang="ja-JP" altLang="en-US"/>
          </a:p>
        </p:txBody>
      </p:sp>
      <p:sp>
        <p:nvSpPr>
          <p:cNvPr id="5" name="フッター プレースホルダー 4">
            <a:extLst>
              <a:ext uri="{FF2B5EF4-FFF2-40B4-BE49-F238E27FC236}">
                <a16:creationId xmlns:a16="http://schemas.microsoft.com/office/drawing/2014/main" id="{B8A79B23-4A7D-5D78-2903-BAAEEC41BB8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635D48D-C365-888A-9298-C2AF94C74706}"/>
              </a:ext>
            </a:extLst>
          </p:cNvPr>
          <p:cNvSpPr>
            <a:spLocks noGrp="1"/>
          </p:cNvSpPr>
          <p:nvPr>
            <p:ph type="sldNum" sz="quarter" idx="12"/>
          </p:nvPr>
        </p:nvSpPr>
        <p:spPr/>
        <p:txBody>
          <a:body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1029276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01C639-E6A0-71C9-ECCA-96A8AD21F5E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9FA4532-14B6-1B9B-7E4C-0678412A9B52}"/>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B7F6CCC1-6055-59B4-7F19-989A56BF8056}"/>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4A5B12A1-C340-6567-48B8-746EEE966DCB}"/>
              </a:ext>
            </a:extLst>
          </p:cNvPr>
          <p:cNvSpPr>
            <a:spLocks noGrp="1"/>
          </p:cNvSpPr>
          <p:nvPr>
            <p:ph type="dt" sz="half" idx="10"/>
          </p:nvPr>
        </p:nvSpPr>
        <p:spPr/>
        <p:txBody>
          <a:bodyPr/>
          <a:lstStyle/>
          <a:p>
            <a:fld id="{6F13B971-F0F6-48AE-9239-90D6045645C7}" type="datetimeFigureOut">
              <a:rPr kumimoji="1" lang="ja-JP" altLang="en-US" smtClean="0"/>
              <a:t>2024/7/25</a:t>
            </a:fld>
            <a:endParaRPr kumimoji="1" lang="ja-JP" altLang="en-US"/>
          </a:p>
        </p:txBody>
      </p:sp>
      <p:sp>
        <p:nvSpPr>
          <p:cNvPr id="6" name="フッター プレースホルダー 5">
            <a:extLst>
              <a:ext uri="{FF2B5EF4-FFF2-40B4-BE49-F238E27FC236}">
                <a16:creationId xmlns:a16="http://schemas.microsoft.com/office/drawing/2014/main" id="{18DB47F5-B9DC-3D2D-3EE1-EC48697687F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5A91FCD-328D-0887-FB7B-CE44A0ABB3B3}"/>
              </a:ext>
            </a:extLst>
          </p:cNvPr>
          <p:cNvSpPr>
            <a:spLocks noGrp="1"/>
          </p:cNvSpPr>
          <p:nvPr>
            <p:ph type="sldNum" sz="quarter" idx="12"/>
          </p:nvPr>
        </p:nvSpPr>
        <p:spPr/>
        <p:txBody>
          <a:body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1064101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EB5366-7BD5-CCCD-A76E-1BA16606BAAF}"/>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91C3D6A-8FEA-F86E-8CE1-E457FA38B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E5E7C75C-80E9-484B-D181-1357D725FCC6}"/>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1FF34C76-A6B5-C573-EAF3-74A9BFBCBE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05036039-4F0F-C67E-2512-3F40CA19D847}"/>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80096EC5-21D7-E3A0-DE03-42737AA3158D}"/>
              </a:ext>
            </a:extLst>
          </p:cNvPr>
          <p:cNvSpPr>
            <a:spLocks noGrp="1"/>
          </p:cNvSpPr>
          <p:nvPr>
            <p:ph type="dt" sz="half" idx="10"/>
          </p:nvPr>
        </p:nvSpPr>
        <p:spPr/>
        <p:txBody>
          <a:bodyPr/>
          <a:lstStyle/>
          <a:p>
            <a:fld id="{6F13B971-F0F6-48AE-9239-90D6045645C7}" type="datetimeFigureOut">
              <a:rPr kumimoji="1" lang="ja-JP" altLang="en-US" smtClean="0"/>
              <a:t>2024/7/25</a:t>
            </a:fld>
            <a:endParaRPr kumimoji="1" lang="ja-JP" altLang="en-US"/>
          </a:p>
        </p:txBody>
      </p:sp>
      <p:sp>
        <p:nvSpPr>
          <p:cNvPr id="8" name="フッター プレースホルダー 7">
            <a:extLst>
              <a:ext uri="{FF2B5EF4-FFF2-40B4-BE49-F238E27FC236}">
                <a16:creationId xmlns:a16="http://schemas.microsoft.com/office/drawing/2014/main" id="{ACA88642-B747-7C82-7A1B-B2F7D61E3216}"/>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75E82752-5D15-21BB-577A-D5606DD088EC}"/>
              </a:ext>
            </a:extLst>
          </p:cNvPr>
          <p:cNvSpPr>
            <a:spLocks noGrp="1"/>
          </p:cNvSpPr>
          <p:nvPr>
            <p:ph type="sldNum" sz="quarter" idx="12"/>
          </p:nvPr>
        </p:nvSpPr>
        <p:spPr/>
        <p:txBody>
          <a:body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24316088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57CEA6-E11B-7E55-81FF-58AF759A266E}"/>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94C7D0CE-7071-8AD2-DA76-A47233E7B346}"/>
              </a:ext>
            </a:extLst>
          </p:cNvPr>
          <p:cNvSpPr>
            <a:spLocks noGrp="1"/>
          </p:cNvSpPr>
          <p:nvPr>
            <p:ph type="dt" sz="half" idx="10"/>
          </p:nvPr>
        </p:nvSpPr>
        <p:spPr/>
        <p:txBody>
          <a:bodyPr/>
          <a:lstStyle/>
          <a:p>
            <a:fld id="{6F13B971-F0F6-48AE-9239-90D6045645C7}" type="datetimeFigureOut">
              <a:rPr kumimoji="1" lang="ja-JP" altLang="en-US" smtClean="0"/>
              <a:t>2024/7/25</a:t>
            </a:fld>
            <a:endParaRPr kumimoji="1" lang="ja-JP" altLang="en-US"/>
          </a:p>
        </p:txBody>
      </p:sp>
      <p:sp>
        <p:nvSpPr>
          <p:cNvPr id="4" name="フッター プレースホルダー 3">
            <a:extLst>
              <a:ext uri="{FF2B5EF4-FFF2-40B4-BE49-F238E27FC236}">
                <a16:creationId xmlns:a16="http://schemas.microsoft.com/office/drawing/2014/main" id="{5BB37508-D502-580E-6414-C50A70E0F624}"/>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ED980B3D-0F2E-E572-CEA2-9613B2B0297D}"/>
              </a:ext>
            </a:extLst>
          </p:cNvPr>
          <p:cNvSpPr>
            <a:spLocks noGrp="1"/>
          </p:cNvSpPr>
          <p:nvPr>
            <p:ph type="sldNum" sz="quarter" idx="12"/>
          </p:nvPr>
        </p:nvSpPr>
        <p:spPr/>
        <p:txBody>
          <a:body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9098587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A60DB5EF-752A-E2A1-0F22-8DFF0F92A960}"/>
              </a:ext>
            </a:extLst>
          </p:cNvPr>
          <p:cNvSpPr>
            <a:spLocks noGrp="1"/>
          </p:cNvSpPr>
          <p:nvPr>
            <p:ph type="dt" sz="half" idx="10"/>
          </p:nvPr>
        </p:nvSpPr>
        <p:spPr/>
        <p:txBody>
          <a:bodyPr/>
          <a:lstStyle/>
          <a:p>
            <a:fld id="{6F13B971-F0F6-48AE-9239-90D6045645C7}" type="datetimeFigureOut">
              <a:rPr kumimoji="1" lang="ja-JP" altLang="en-US" smtClean="0"/>
              <a:t>2024/7/25</a:t>
            </a:fld>
            <a:endParaRPr kumimoji="1" lang="ja-JP" altLang="en-US"/>
          </a:p>
        </p:txBody>
      </p:sp>
      <p:sp>
        <p:nvSpPr>
          <p:cNvPr id="3" name="フッター プレースホルダー 2">
            <a:extLst>
              <a:ext uri="{FF2B5EF4-FFF2-40B4-BE49-F238E27FC236}">
                <a16:creationId xmlns:a16="http://schemas.microsoft.com/office/drawing/2014/main" id="{63B9F4A7-D47E-531B-E742-DEAFADA5B75E}"/>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9AFF31CE-4645-6CC9-5D70-C763D440CB1C}"/>
              </a:ext>
            </a:extLst>
          </p:cNvPr>
          <p:cNvSpPr>
            <a:spLocks noGrp="1"/>
          </p:cNvSpPr>
          <p:nvPr>
            <p:ph type="sldNum" sz="quarter" idx="12"/>
          </p:nvPr>
        </p:nvSpPr>
        <p:spPr/>
        <p:txBody>
          <a:body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2525455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3E47B66-E769-88AF-A410-D4EA0A48944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1950343-F758-1C0B-7950-5D7CA3B597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711A4199-0D93-9AF8-A23D-79A5FED062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A86FA31-C1FB-82F7-0C38-E697AA9415ED}"/>
              </a:ext>
            </a:extLst>
          </p:cNvPr>
          <p:cNvSpPr>
            <a:spLocks noGrp="1"/>
          </p:cNvSpPr>
          <p:nvPr>
            <p:ph type="dt" sz="half" idx="10"/>
          </p:nvPr>
        </p:nvSpPr>
        <p:spPr/>
        <p:txBody>
          <a:bodyPr/>
          <a:lstStyle/>
          <a:p>
            <a:fld id="{6F13B971-F0F6-48AE-9239-90D6045645C7}" type="datetimeFigureOut">
              <a:rPr kumimoji="1" lang="ja-JP" altLang="en-US" smtClean="0"/>
              <a:t>2024/7/25</a:t>
            </a:fld>
            <a:endParaRPr kumimoji="1" lang="ja-JP" altLang="en-US"/>
          </a:p>
        </p:txBody>
      </p:sp>
      <p:sp>
        <p:nvSpPr>
          <p:cNvPr id="6" name="フッター プレースホルダー 5">
            <a:extLst>
              <a:ext uri="{FF2B5EF4-FFF2-40B4-BE49-F238E27FC236}">
                <a16:creationId xmlns:a16="http://schemas.microsoft.com/office/drawing/2014/main" id="{6D3ED21D-63BC-19C4-078D-08DECAE8EC2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99C51C7-F931-3471-3D6A-E0E7FAA9F17F}"/>
              </a:ext>
            </a:extLst>
          </p:cNvPr>
          <p:cNvSpPr>
            <a:spLocks noGrp="1"/>
          </p:cNvSpPr>
          <p:nvPr>
            <p:ph type="sldNum" sz="quarter" idx="12"/>
          </p:nvPr>
        </p:nvSpPr>
        <p:spPr/>
        <p:txBody>
          <a:body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24671697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69D9EE5-E7AA-44A0-C8D1-7350AD38413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0873621C-F6CA-0A92-AD33-7DF7ED9B15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69C834E-58CA-73D0-AE52-133300AFFC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56A0F5F2-1941-E3A2-B91E-6189E7497F95}"/>
              </a:ext>
            </a:extLst>
          </p:cNvPr>
          <p:cNvSpPr>
            <a:spLocks noGrp="1"/>
          </p:cNvSpPr>
          <p:nvPr>
            <p:ph type="dt" sz="half" idx="10"/>
          </p:nvPr>
        </p:nvSpPr>
        <p:spPr/>
        <p:txBody>
          <a:bodyPr/>
          <a:lstStyle/>
          <a:p>
            <a:fld id="{6F13B971-F0F6-48AE-9239-90D6045645C7}" type="datetimeFigureOut">
              <a:rPr kumimoji="1" lang="ja-JP" altLang="en-US" smtClean="0"/>
              <a:t>2024/7/25</a:t>
            </a:fld>
            <a:endParaRPr kumimoji="1" lang="ja-JP" altLang="en-US"/>
          </a:p>
        </p:txBody>
      </p:sp>
      <p:sp>
        <p:nvSpPr>
          <p:cNvPr id="6" name="フッター プレースホルダー 5">
            <a:extLst>
              <a:ext uri="{FF2B5EF4-FFF2-40B4-BE49-F238E27FC236}">
                <a16:creationId xmlns:a16="http://schemas.microsoft.com/office/drawing/2014/main" id="{6475CB2B-4F0F-4CC1-236E-1645B18144E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34E15AE-C0A4-046F-8A3D-63DF770010F3}"/>
              </a:ext>
            </a:extLst>
          </p:cNvPr>
          <p:cNvSpPr>
            <a:spLocks noGrp="1"/>
          </p:cNvSpPr>
          <p:nvPr>
            <p:ph type="sldNum" sz="quarter" idx="12"/>
          </p:nvPr>
        </p:nvSpPr>
        <p:spPr/>
        <p:txBody>
          <a:body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33525652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A497B019-FCC7-13E0-913F-1522A58412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BFC8801-BB12-194C-59B2-C723F7DC8E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7122372-76E9-FDF2-5069-0ADA9C4AD3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F13B971-F0F6-48AE-9239-90D6045645C7}" type="datetimeFigureOut">
              <a:rPr kumimoji="1" lang="ja-JP" altLang="en-US" smtClean="0"/>
              <a:t>2024/7/25</a:t>
            </a:fld>
            <a:endParaRPr kumimoji="1" lang="ja-JP" altLang="en-US"/>
          </a:p>
        </p:txBody>
      </p:sp>
      <p:sp>
        <p:nvSpPr>
          <p:cNvPr id="5" name="フッター プレースホルダー 4">
            <a:extLst>
              <a:ext uri="{FF2B5EF4-FFF2-40B4-BE49-F238E27FC236}">
                <a16:creationId xmlns:a16="http://schemas.microsoft.com/office/drawing/2014/main" id="{602571FE-6046-DA2C-9670-EACE62CB4A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85DAA701-92C4-C651-A0A6-0379673239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7562CE0-1C69-48F0-A119-0C503C36C919}" type="slidenum">
              <a:rPr kumimoji="1" lang="ja-JP" altLang="en-US" smtClean="0"/>
              <a:t>‹#›</a:t>
            </a:fld>
            <a:endParaRPr kumimoji="1" lang="ja-JP" altLang="en-US"/>
          </a:p>
        </p:txBody>
      </p:sp>
    </p:spTree>
    <p:extLst>
      <p:ext uri="{BB962C8B-B14F-4D97-AF65-F5344CB8AC3E}">
        <p14:creationId xmlns:p14="http://schemas.microsoft.com/office/powerpoint/2010/main" val="37971111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9.jpe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図 4" descr="座る, テーブル, リモコン, 荷物 が含まれている画像&#10;&#10;自動的に生成された説明">
            <a:extLst>
              <a:ext uri="{FF2B5EF4-FFF2-40B4-BE49-F238E27FC236}">
                <a16:creationId xmlns:a16="http://schemas.microsoft.com/office/drawing/2014/main" id="{3BBDACA6-8290-85B4-A41B-91FD6818BFEC}"/>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l="789" r="570"/>
          <a:stretch/>
        </p:blipFill>
        <p:spPr>
          <a:xfrm>
            <a:off x="20" y="10"/>
            <a:ext cx="12188930" cy="6857990"/>
          </a:xfrm>
          <a:prstGeom prst="rect">
            <a:avLst/>
          </a:prstGeom>
        </p:spPr>
      </p:pic>
      <p:sp>
        <p:nvSpPr>
          <p:cNvPr id="2" name="タイトル 1">
            <a:extLst>
              <a:ext uri="{FF2B5EF4-FFF2-40B4-BE49-F238E27FC236}">
                <a16:creationId xmlns:a16="http://schemas.microsoft.com/office/drawing/2014/main" id="{DA7561F6-D924-3A0F-16CF-95E5AFF3B941}"/>
              </a:ext>
            </a:extLst>
          </p:cNvPr>
          <p:cNvSpPr>
            <a:spLocks noGrp="1"/>
          </p:cNvSpPr>
          <p:nvPr>
            <p:ph type="ctrTitle"/>
          </p:nvPr>
        </p:nvSpPr>
        <p:spPr>
          <a:xfrm>
            <a:off x="1523999" y="1122363"/>
            <a:ext cx="9934575" cy="3063240"/>
          </a:xfrm>
        </p:spPr>
        <p:txBody>
          <a:bodyPr>
            <a:normAutofit/>
          </a:bodyPr>
          <a:lstStyle/>
          <a:p>
            <a:r>
              <a:rPr lang="en-US" altLang="ja-JP" sz="5100" b="1" dirty="0">
                <a:solidFill>
                  <a:schemeClr val="bg1"/>
                </a:solidFill>
              </a:rPr>
              <a:t>Yolov5</a:t>
            </a:r>
            <a:r>
              <a:rPr lang="ja-JP" altLang="en-US" sz="5100" b="1" dirty="0">
                <a:solidFill>
                  <a:schemeClr val="bg1"/>
                </a:solidFill>
              </a:rPr>
              <a:t>を用いた</a:t>
            </a:r>
            <a:br>
              <a:rPr lang="en-US" altLang="ja-JP" sz="5100" b="1" dirty="0">
                <a:solidFill>
                  <a:schemeClr val="bg1"/>
                </a:solidFill>
              </a:rPr>
            </a:br>
            <a:r>
              <a:rPr lang="ja-JP" altLang="en-US" sz="5100" b="1" dirty="0">
                <a:solidFill>
                  <a:schemeClr val="bg1"/>
                </a:solidFill>
              </a:rPr>
              <a:t>麻雀初心者アシストツールの作成</a:t>
            </a:r>
            <a:endParaRPr kumimoji="1" lang="ja-JP" altLang="en-US" sz="5100" b="1" dirty="0">
              <a:solidFill>
                <a:schemeClr val="bg1"/>
              </a:solidFill>
            </a:endParaRPr>
          </a:p>
        </p:txBody>
      </p:sp>
      <p:sp>
        <p:nvSpPr>
          <p:cNvPr id="3" name="字幕 2">
            <a:extLst>
              <a:ext uri="{FF2B5EF4-FFF2-40B4-BE49-F238E27FC236}">
                <a16:creationId xmlns:a16="http://schemas.microsoft.com/office/drawing/2014/main" id="{E80A4B47-5143-C71E-571A-BFFCEB679C90}"/>
              </a:ext>
            </a:extLst>
          </p:cNvPr>
          <p:cNvSpPr>
            <a:spLocks noGrp="1"/>
          </p:cNvSpPr>
          <p:nvPr>
            <p:ph type="subTitle" idx="1"/>
          </p:nvPr>
        </p:nvSpPr>
        <p:spPr>
          <a:xfrm>
            <a:off x="1527048" y="4599432"/>
            <a:ext cx="9144000" cy="2112264"/>
          </a:xfrm>
        </p:spPr>
        <p:txBody>
          <a:bodyPr>
            <a:normAutofit fontScale="62500" lnSpcReduction="20000"/>
          </a:bodyPr>
          <a:lstStyle/>
          <a:p>
            <a:r>
              <a:rPr kumimoji="1" lang="en-US" altLang="ja-JP" dirty="0">
                <a:solidFill>
                  <a:schemeClr val="bg1"/>
                </a:solidFill>
              </a:rPr>
              <a:t>E</a:t>
            </a:r>
            <a:r>
              <a:rPr kumimoji="1" lang="ja-JP" altLang="en-US" dirty="0">
                <a:solidFill>
                  <a:schemeClr val="bg1"/>
                </a:solidFill>
              </a:rPr>
              <a:t>グループ</a:t>
            </a:r>
            <a:endParaRPr kumimoji="1" lang="en-US" altLang="ja-JP" dirty="0">
              <a:solidFill>
                <a:schemeClr val="bg1"/>
              </a:solidFill>
            </a:endParaRPr>
          </a:p>
          <a:p>
            <a:r>
              <a:rPr lang="ja-JP" altLang="en-US" dirty="0">
                <a:solidFill>
                  <a:schemeClr val="bg1"/>
                </a:solidFill>
              </a:rPr>
              <a:t>中嶋　大智</a:t>
            </a:r>
            <a:endParaRPr lang="en-US" altLang="ja-JP" dirty="0">
              <a:solidFill>
                <a:schemeClr val="bg1"/>
              </a:solidFill>
            </a:endParaRPr>
          </a:p>
          <a:p>
            <a:r>
              <a:rPr lang="ja-JP" altLang="en-US" dirty="0">
                <a:solidFill>
                  <a:schemeClr val="bg1"/>
                </a:solidFill>
              </a:rPr>
              <a:t>大槻　玲弥</a:t>
            </a:r>
            <a:endParaRPr lang="en-US" altLang="ja-JP" dirty="0">
              <a:solidFill>
                <a:schemeClr val="bg1"/>
              </a:solidFill>
            </a:endParaRPr>
          </a:p>
          <a:p>
            <a:r>
              <a:rPr lang="ja-JP" altLang="en-US" dirty="0">
                <a:solidFill>
                  <a:schemeClr val="bg1"/>
                </a:solidFill>
              </a:rPr>
              <a:t>栗山　慶大</a:t>
            </a:r>
            <a:endParaRPr lang="en-US" altLang="ja-JP" dirty="0">
              <a:solidFill>
                <a:schemeClr val="bg1"/>
              </a:solidFill>
            </a:endParaRPr>
          </a:p>
          <a:p>
            <a:r>
              <a:rPr lang="ja-JP" altLang="en-US" dirty="0">
                <a:solidFill>
                  <a:schemeClr val="bg1"/>
                </a:solidFill>
              </a:rPr>
              <a:t>田中　源輝</a:t>
            </a:r>
            <a:endParaRPr lang="en-US" altLang="ja-JP" dirty="0">
              <a:solidFill>
                <a:schemeClr val="bg1"/>
              </a:solidFill>
            </a:endParaRPr>
          </a:p>
          <a:p>
            <a:r>
              <a:rPr lang="ja-JP" altLang="en-US" dirty="0">
                <a:solidFill>
                  <a:schemeClr val="bg1"/>
                </a:solidFill>
              </a:rPr>
              <a:t>新村　太雅</a:t>
            </a:r>
            <a:endParaRPr lang="en-US" altLang="ja-JP" dirty="0">
              <a:solidFill>
                <a:schemeClr val="bg1"/>
              </a:solidFill>
            </a:endParaRPr>
          </a:p>
          <a:p>
            <a:r>
              <a:rPr lang="ja-JP" altLang="en-US" dirty="0">
                <a:solidFill>
                  <a:schemeClr val="bg1"/>
                </a:solidFill>
              </a:rPr>
              <a:t>藤村　勇仁</a:t>
            </a:r>
            <a:endParaRPr lang="en-US" altLang="ja-JP" dirty="0">
              <a:solidFill>
                <a:schemeClr val="bg1"/>
              </a:solidFill>
            </a:endParaRPr>
          </a:p>
          <a:p>
            <a:endParaRPr kumimoji="1" lang="ja-JP" altLang="en-US" dirty="0">
              <a:solidFill>
                <a:schemeClr val="bg1"/>
              </a:solidFill>
            </a:endParaRPr>
          </a:p>
        </p:txBody>
      </p:sp>
      <p:sp>
        <p:nvSpPr>
          <p:cNvPr id="12"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chemeClr val="bg1">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5419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0C9135-F614-9427-7575-1C310458E471}"/>
              </a:ext>
            </a:extLst>
          </p:cNvPr>
          <p:cNvSpPr>
            <a:spLocks noGrp="1"/>
          </p:cNvSpPr>
          <p:nvPr>
            <p:ph type="title"/>
          </p:nvPr>
        </p:nvSpPr>
        <p:spPr>
          <a:xfrm>
            <a:off x="0" y="-131264"/>
            <a:ext cx="10515600" cy="1325563"/>
          </a:xfrm>
        </p:spPr>
        <p:txBody>
          <a:bodyPr/>
          <a:lstStyle/>
          <a:p>
            <a:r>
              <a:rPr kumimoji="1" lang="ja-JP" altLang="en-US" b="1" dirty="0">
                <a:solidFill>
                  <a:schemeClr val="bg1"/>
                </a:solidFill>
              </a:rPr>
              <a:t>プログラム④</a:t>
            </a:r>
            <a:r>
              <a:rPr lang="ja-JP" altLang="en-US" b="1" dirty="0">
                <a:solidFill>
                  <a:schemeClr val="bg1"/>
                </a:solidFill>
              </a:rPr>
              <a:t>ドラ</a:t>
            </a:r>
            <a:endParaRPr kumimoji="1" lang="ja-JP" altLang="en-US" b="1" dirty="0">
              <a:solidFill>
                <a:schemeClr val="bg1"/>
              </a:solidFill>
            </a:endParaRPr>
          </a:p>
        </p:txBody>
      </p:sp>
      <p:sp>
        <p:nvSpPr>
          <p:cNvPr id="3" name="テキスト ボックス 2">
            <a:extLst>
              <a:ext uri="{FF2B5EF4-FFF2-40B4-BE49-F238E27FC236}">
                <a16:creationId xmlns:a16="http://schemas.microsoft.com/office/drawing/2014/main" id="{C865E242-F34A-5328-89DA-571B226C4923}"/>
              </a:ext>
            </a:extLst>
          </p:cNvPr>
          <p:cNvSpPr txBox="1"/>
          <p:nvPr/>
        </p:nvSpPr>
        <p:spPr>
          <a:xfrm>
            <a:off x="674097" y="1583327"/>
            <a:ext cx="10334625" cy="400110"/>
          </a:xfrm>
          <a:prstGeom prst="rect">
            <a:avLst/>
          </a:prstGeom>
          <a:noFill/>
        </p:spPr>
        <p:txBody>
          <a:bodyPr wrap="square" rtlCol="0">
            <a:spAutoFit/>
          </a:bodyPr>
          <a:lstStyle/>
          <a:p>
            <a:r>
              <a:rPr kumimoji="1" lang="ja-JP" altLang="en-US" sz="2000" dirty="0">
                <a:solidFill>
                  <a:schemeClr val="bg1"/>
                </a:solidFill>
              </a:rPr>
              <a:t>・</a:t>
            </a:r>
            <a:endParaRPr kumimoji="1" lang="ja-JP" altLang="en-US" dirty="0"/>
          </a:p>
        </p:txBody>
      </p:sp>
      <p:pic>
        <p:nvPicPr>
          <p:cNvPr id="5" name="図 4" descr="テキスト&#10;&#10;自動的に生成された説明">
            <a:extLst>
              <a:ext uri="{FF2B5EF4-FFF2-40B4-BE49-F238E27FC236}">
                <a16:creationId xmlns:a16="http://schemas.microsoft.com/office/drawing/2014/main" id="{70CC5494-CF2C-81A2-5FC1-46753B03B3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097" y="950570"/>
            <a:ext cx="8726118" cy="5525271"/>
          </a:xfrm>
          <a:prstGeom prst="rect">
            <a:avLst/>
          </a:prstGeom>
        </p:spPr>
      </p:pic>
    </p:spTree>
    <p:extLst>
      <p:ext uri="{BB962C8B-B14F-4D97-AF65-F5344CB8AC3E}">
        <p14:creationId xmlns:p14="http://schemas.microsoft.com/office/powerpoint/2010/main" val="42369658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0C9135-F614-9427-7575-1C310458E471}"/>
              </a:ext>
            </a:extLst>
          </p:cNvPr>
          <p:cNvSpPr>
            <a:spLocks noGrp="1"/>
          </p:cNvSpPr>
          <p:nvPr>
            <p:ph type="title"/>
          </p:nvPr>
        </p:nvSpPr>
        <p:spPr>
          <a:xfrm>
            <a:off x="0" y="-131264"/>
            <a:ext cx="10515600" cy="1325563"/>
          </a:xfrm>
        </p:spPr>
        <p:txBody>
          <a:bodyPr/>
          <a:lstStyle/>
          <a:p>
            <a:r>
              <a:rPr kumimoji="1" lang="ja-JP" altLang="en-US" b="1" dirty="0">
                <a:solidFill>
                  <a:schemeClr val="bg1"/>
                </a:solidFill>
              </a:rPr>
              <a:t>プログラム</a:t>
            </a:r>
            <a:r>
              <a:rPr lang="ja-JP" altLang="en-US" b="1" dirty="0">
                <a:solidFill>
                  <a:schemeClr val="bg1"/>
                </a:solidFill>
              </a:rPr>
              <a:t>⑤</a:t>
            </a:r>
            <a:r>
              <a:rPr lang="en-US" altLang="ja-JP" b="1" dirty="0">
                <a:solidFill>
                  <a:schemeClr val="bg1"/>
                </a:solidFill>
              </a:rPr>
              <a:t>4</a:t>
            </a:r>
            <a:r>
              <a:rPr lang="ja-JP" altLang="en-US" b="1" dirty="0">
                <a:solidFill>
                  <a:schemeClr val="bg1"/>
                </a:solidFill>
              </a:rPr>
              <a:t>枚見えている牌を返す</a:t>
            </a:r>
            <a:endParaRPr kumimoji="1" lang="ja-JP" altLang="en-US" b="1" dirty="0">
              <a:solidFill>
                <a:schemeClr val="bg1"/>
              </a:solidFill>
            </a:endParaRPr>
          </a:p>
        </p:txBody>
      </p:sp>
      <p:sp>
        <p:nvSpPr>
          <p:cNvPr id="3" name="テキスト ボックス 2">
            <a:extLst>
              <a:ext uri="{FF2B5EF4-FFF2-40B4-BE49-F238E27FC236}">
                <a16:creationId xmlns:a16="http://schemas.microsoft.com/office/drawing/2014/main" id="{C865E242-F34A-5328-89DA-571B226C4923}"/>
              </a:ext>
            </a:extLst>
          </p:cNvPr>
          <p:cNvSpPr txBox="1"/>
          <p:nvPr/>
        </p:nvSpPr>
        <p:spPr>
          <a:xfrm>
            <a:off x="674097" y="1583327"/>
            <a:ext cx="10334625" cy="400110"/>
          </a:xfrm>
          <a:prstGeom prst="rect">
            <a:avLst/>
          </a:prstGeom>
          <a:noFill/>
        </p:spPr>
        <p:txBody>
          <a:bodyPr wrap="square" rtlCol="0">
            <a:spAutoFit/>
          </a:bodyPr>
          <a:lstStyle/>
          <a:p>
            <a:r>
              <a:rPr kumimoji="1" lang="ja-JP" altLang="en-US" sz="2000" dirty="0">
                <a:solidFill>
                  <a:schemeClr val="bg1"/>
                </a:solidFill>
              </a:rPr>
              <a:t>・</a:t>
            </a:r>
            <a:endParaRPr kumimoji="1" lang="ja-JP" altLang="en-US" dirty="0"/>
          </a:p>
        </p:txBody>
      </p:sp>
      <p:pic>
        <p:nvPicPr>
          <p:cNvPr id="6" name="図 5" descr="テキスト&#10;&#10;自動的に生成された説明">
            <a:extLst>
              <a:ext uri="{FF2B5EF4-FFF2-40B4-BE49-F238E27FC236}">
                <a16:creationId xmlns:a16="http://schemas.microsoft.com/office/drawing/2014/main" id="{030D7613-1DE0-39B2-BCF7-2F75E5522D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770" y="1104575"/>
            <a:ext cx="6598504" cy="5600122"/>
          </a:xfrm>
          <a:prstGeom prst="rect">
            <a:avLst/>
          </a:prstGeom>
        </p:spPr>
      </p:pic>
    </p:spTree>
    <p:extLst>
      <p:ext uri="{BB962C8B-B14F-4D97-AF65-F5344CB8AC3E}">
        <p14:creationId xmlns:p14="http://schemas.microsoft.com/office/powerpoint/2010/main" val="24801409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0C9135-F614-9427-7575-1C310458E471}"/>
              </a:ext>
            </a:extLst>
          </p:cNvPr>
          <p:cNvSpPr>
            <a:spLocks noGrp="1"/>
          </p:cNvSpPr>
          <p:nvPr>
            <p:ph type="title"/>
          </p:nvPr>
        </p:nvSpPr>
        <p:spPr>
          <a:xfrm>
            <a:off x="175836" y="18388"/>
            <a:ext cx="11909072" cy="1325563"/>
          </a:xfrm>
        </p:spPr>
        <p:txBody>
          <a:bodyPr/>
          <a:lstStyle/>
          <a:p>
            <a:r>
              <a:rPr kumimoji="1" lang="ja-JP" altLang="en-US" b="1" dirty="0">
                <a:solidFill>
                  <a:schemeClr val="bg1"/>
                </a:solidFill>
              </a:rPr>
              <a:t>プログラム⑥各プレイヤーへの安全な牌を返す</a:t>
            </a:r>
          </a:p>
        </p:txBody>
      </p:sp>
      <p:sp>
        <p:nvSpPr>
          <p:cNvPr id="3" name="テキスト ボックス 2">
            <a:extLst>
              <a:ext uri="{FF2B5EF4-FFF2-40B4-BE49-F238E27FC236}">
                <a16:creationId xmlns:a16="http://schemas.microsoft.com/office/drawing/2014/main" id="{C865E242-F34A-5328-89DA-571B226C4923}"/>
              </a:ext>
            </a:extLst>
          </p:cNvPr>
          <p:cNvSpPr txBox="1"/>
          <p:nvPr/>
        </p:nvSpPr>
        <p:spPr>
          <a:xfrm>
            <a:off x="674097" y="1583327"/>
            <a:ext cx="10334625" cy="400110"/>
          </a:xfrm>
          <a:prstGeom prst="rect">
            <a:avLst/>
          </a:prstGeom>
          <a:noFill/>
        </p:spPr>
        <p:txBody>
          <a:bodyPr wrap="square" rtlCol="0">
            <a:spAutoFit/>
          </a:bodyPr>
          <a:lstStyle/>
          <a:p>
            <a:r>
              <a:rPr kumimoji="1" lang="ja-JP" altLang="en-US" sz="2000" dirty="0">
                <a:solidFill>
                  <a:schemeClr val="bg1"/>
                </a:solidFill>
              </a:rPr>
              <a:t>・</a:t>
            </a:r>
            <a:endParaRPr kumimoji="1" lang="ja-JP" altLang="en-US" dirty="0"/>
          </a:p>
        </p:txBody>
      </p:sp>
      <p:pic>
        <p:nvPicPr>
          <p:cNvPr id="5" name="図 4" descr="テキスト&#10;&#10;自動的に生成された説明">
            <a:extLst>
              <a:ext uri="{FF2B5EF4-FFF2-40B4-BE49-F238E27FC236}">
                <a16:creationId xmlns:a16="http://schemas.microsoft.com/office/drawing/2014/main" id="{07E2AD65-5A47-B7FD-40B1-949B0BCD12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9400" y="1583327"/>
            <a:ext cx="8569573" cy="4529632"/>
          </a:xfrm>
          <a:prstGeom prst="rect">
            <a:avLst/>
          </a:prstGeom>
        </p:spPr>
      </p:pic>
    </p:spTree>
    <p:extLst>
      <p:ext uri="{BB962C8B-B14F-4D97-AF65-F5344CB8AC3E}">
        <p14:creationId xmlns:p14="http://schemas.microsoft.com/office/powerpoint/2010/main" val="37165092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708D2A-A796-7DB6-71D4-600DC9BA798E}"/>
              </a:ext>
            </a:extLst>
          </p:cNvPr>
          <p:cNvSpPr>
            <a:spLocks noGrp="1"/>
          </p:cNvSpPr>
          <p:nvPr>
            <p:ph type="title"/>
          </p:nvPr>
        </p:nvSpPr>
        <p:spPr/>
        <p:txBody>
          <a:bodyPr/>
          <a:lstStyle/>
          <a:p>
            <a:r>
              <a:rPr kumimoji="1" lang="ja-JP" altLang="en-US" b="1" dirty="0">
                <a:solidFill>
                  <a:schemeClr val="bg1"/>
                </a:solidFill>
              </a:rPr>
              <a:t>実行結果</a:t>
            </a:r>
          </a:p>
        </p:txBody>
      </p:sp>
      <p:sp>
        <p:nvSpPr>
          <p:cNvPr id="3" name="テキスト ボックス 2">
            <a:extLst>
              <a:ext uri="{FF2B5EF4-FFF2-40B4-BE49-F238E27FC236}">
                <a16:creationId xmlns:a16="http://schemas.microsoft.com/office/drawing/2014/main" id="{E807FA0A-7DD9-6CB5-8304-8003A4A65263}"/>
              </a:ext>
            </a:extLst>
          </p:cNvPr>
          <p:cNvSpPr txBox="1"/>
          <p:nvPr/>
        </p:nvSpPr>
        <p:spPr>
          <a:xfrm>
            <a:off x="736600" y="1628776"/>
            <a:ext cx="10706100" cy="400110"/>
          </a:xfrm>
          <a:prstGeom prst="rect">
            <a:avLst/>
          </a:prstGeom>
          <a:noFill/>
        </p:spPr>
        <p:txBody>
          <a:bodyPr wrap="square" rtlCol="0">
            <a:spAutoFit/>
          </a:bodyPr>
          <a:lstStyle/>
          <a:p>
            <a:r>
              <a:rPr kumimoji="1" lang="ja-JP" altLang="en-US" sz="2000" dirty="0">
                <a:solidFill>
                  <a:schemeClr val="bg1"/>
                </a:solidFill>
              </a:rPr>
              <a:t>・実行結果を添付</a:t>
            </a:r>
            <a:endParaRPr kumimoji="1" lang="ja-JP" altLang="en-US" dirty="0"/>
          </a:p>
        </p:txBody>
      </p:sp>
      <p:pic>
        <p:nvPicPr>
          <p:cNvPr id="1026" name="Picture 2">
            <a:extLst>
              <a:ext uri="{FF2B5EF4-FFF2-40B4-BE49-F238E27FC236}">
                <a16:creationId xmlns:a16="http://schemas.microsoft.com/office/drawing/2014/main" id="{E933CFF0-B6C0-355C-D73B-46B2CDBAE1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7073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708D2A-A796-7DB6-71D4-600DC9BA798E}"/>
              </a:ext>
            </a:extLst>
          </p:cNvPr>
          <p:cNvSpPr>
            <a:spLocks noGrp="1"/>
          </p:cNvSpPr>
          <p:nvPr>
            <p:ph type="title"/>
          </p:nvPr>
        </p:nvSpPr>
        <p:spPr>
          <a:xfrm>
            <a:off x="294502" y="0"/>
            <a:ext cx="11456773" cy="1325563"/>
          </a:xfrm>
        </p:spPr>
        <p:txBody>
          <a:bodyPr/>
          <a:lstStyle/>
          <a:p>
            <a:r>
              <a:rPr kumimoji="1" lang="ja-JP" altLang="en-US" b="1" dirty="0">
                <a:solidFill>
                  <a:schemeClr val="bg1"/>
                </a:solidFill>
              </a:rPr>
              <a:t>実行結果</a:t>
            </a:r>
            <a:r>
              <a:rPr kumimoji="1" lang="en-US" altLang="ja-JP" b="1" dirty="0">
                <a:solidFill>
                  <a:schemeClr val="bg1"/>
                </a:solidFill>
              </a:rPr>
              <a:t>:</a:t>
            </a:r>
            <a:r>
              <a:rPr kumimoji="1" lang="ja-JP" altLang="en-US" b="1" dirty="0">
                <a:solidFill>
                  <a:schemeClr val="bg1"/>
                </a:solidFill>
              </a:rPr>
              <a:t>捨て牌、鳴かれた牌、ドラ表示牌</a:t>
            </a:r>
          </a:p>
        </p:txBody>
      </p:sp>
      <p:pic>
        <p:nvPicPr>
          <p:cNvPr id="7" name="図 6" descr="コンピューターの画面&#10;&#10;自動的に生成された説明">
            <a:extLst>
              <a:ext uri="{FF2B5EF4-FFF2-40B4-BE49-F238E27FC236}">
                <a16:creationId xmlns:a16="http://schemas.microsoft.com/office/drawing/2014/main" id="{F7C96222-A846-2C1B-32C1-02A296F599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0" y="1796259"/>
            <a:ext cx="12192000" cy="1938168"/>
          </a:xfrm>
          <a:prstGeom prst="rect">
            <a:avLst/>
          </a:prstGeom>
        </p:spPr>
      </p:pic>
      <p:pic>
        <p:nvPicPr>
          <p:cNvPr id="9" name="図 8" descr="テキスト&#10;&#10;自動的に生成された説明">
            <a:extLst>
              <a:ext uri="{FF2B5EF4-FFF2-40B4-BE49-F238E27FC236}">
                <a16:creationId xmlns:a16="http://schemas.microsoft.com/office/drawing/2014/main" id="{8B6F324F-A236-D468-55DE-203AC105BB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0" y="3566944"/>
            <a:ext cx="6516009" cy="3067478"/>
          </a:xfrm>
          <a:prstGeom prst="rect">
            <a:avLst/>
          </a:prstGeom>
        </p:spPr>
      </p:pic>
    </p:spTree>
    <p:extLst>
      <p:ext uri="{BB962C8B-B14F-4D97-AF65-F5344CB8AC3E}">
        <p14:creationId xmlns:p14="http://schemas.microsoft.com/office/powerpoint/2010/main" val="41008156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708D2A-A796-7DB6-71D4-600DC9BA798E}"/>
              </a:ext>
            </a:extLst>
          </p:cNvPr>
          <p:cNvSpPr>
            <a:spLocks noGrp="1"/>
          </p:cNvSpPr>
          <p:nvPr>
            <p:ph type="title"/>
          </p:nvPr>
        </p:nvSpPr>
        <p:spPr>
          <a:xfrm>
            <a:off x="381000" y="0"/>
            <a:ext cx="10515600" cy="1325563"/>
          </a:xfrm>
        </p:spPr>
        <p:txBody>
          <a:bodyPr/>
          <a:lstStyle/>
          <a:p>
            <a:r>
              <a:rPr kumimoji="1" lang="ja-JP" altLang="en-US" b="1" dirty="0">
                <a:solidFill>
                  <a:schemeClr val="bg1"/>
                </a:solidFill>
              </a:rPr>
              <a:t>実行結果</a:t>
            </a:r>
            <a:r>
              <a:rPr kumimoji="1" lang="en-US" altLang="ja-JP" b="1" dirty="0">
                <a:solidFill>
                  <a:schemeClr val="bg1"/>
                </a:solidFill>
              </a:rPr>
              <a:t>:</a:t>
            </a:r>
            <a:r>
              <a:rPr kumimoji="1" lang="ja-JP" altLang="en-US" b="1" dirty="0">
                <a:solidFill>
                  <a:schemeClr val="bg1"/>
                </a:solidFill>
              </a:rPr>
              <a:t>ドラ、</a:t>
            </a:r>
            <a:r>
              <a:rPr kumimoji="1" lang="en-US" altLang="ja-JP" b="1" dirty="0">
                <a:solidFill>
                  <a:schemeClr val="bg1"/>
                </a:solidFill>
              </a:rPr>
              <a:t>4</a:t>
            </a:r>
            <a:r>
              <a:rPr kumimoji="1" lang="ja-JP" altLang="en-US" b="1" dirty="0">
                <a:solidFill>
                  <a:schemeClr val="bg1"/>
                </a:solidFill>
              </a:rPr>
              <a:t>枚見えた牌、自分の手牌</a:t>
            </a:r>
          </a:p>
        </p:txBody>
      </p:sp>
      <p:sp>
        <p:nvSpPr>
          <p:cNvPr id="3" name="テキスト ボックス 2">
            <a:extLst>
              <a:ext uri="{FF2B5EF4-FFF2-40B4-BE49-F238E27FC236}">
                <a16:creationId xmlns:a16="http://schemas.microsoft.com/office/drawing/2014/main" id="{E807FA0A-7DD9-6CB5-8304-8003A4A65263}"/>
              </a:ext>
            </a:extLst>
          </p:cNvPr>
          <p:cNvSpPr txBox="1"/>
          <p:nvPr/>
        </p:nvSpPr>
        <p:spPr>
          <a:xfrm>
            <a:off x="736600" y="1628776"/>
            <a:ext cx="10706100" cy="400110"/>
          </a:xfrm>
          <a:prstGeom prst="rect">
            <a:avLst/>
          </a:prstGeom>
          <a:noFill/>
        </p:spPr>
        <p:txBody>
          <a:bodyPr wrap="square" rtlCol="0">
            <a:spAutoFit/>
          </a:bodyPr>
          <a:lstStyle/>
          <a:p>
            <a:r>
              <a:rPr kumimoji="1" lang="ja-JP" altLang="en-US" sz="2000" dirty="0">
                <a:solidFill>
                  <a:schemeClr val="bg1"/>
                </a:solidFill>
              </a:rPr>
              <a:t>・実行結果を添付</a:t>
            </a:r>
            <a:endParaRPr kumimoji="1" lang="ja-JP" altLang="en-US" dirty="0"/>
          </a:p>
        </p:txBody>
      </p:sp>
      <p:pic>
        <p:nvPicPr>
          <p:cNvPr id="10" name="図 9" descr="テキスト&#10;&#10;自動的に生成された説明">
            <a:extLst>
              <a:ext uri="{FF2B5EF4-FFF2-40B4-BE49-F238E27FC236}">
                <a16:creationId xmlns:a16="http://schemas.microsoft.com/office/drawing/2014/main" id="{10A434F2-79CF-A3FC-EE56-A54726F8403E}"/>
              </a:ext>
            </a:extLst>
          </p:cNvPr>
          <p:cNvPicPr>
            <a:picLocks noChangeAspect="1"/>
          </p:cNvPicPr>
          <p:nvPr/>
        </p:nvPicPr>
        <p:blipFill rotWithShape="1">
          <a:blip r:embed="rId2">
            <a:extLst>
              <a:ext uri="{28A0092B-C50C-407E-A947-70E740481C1C}">
                <a14:useLocalDpi xmlns:a14="http://schemas.microsoft.com/office/drawing/2010/main" val="0"/>
              </a:ext>
            </a:extLst>
          </a:blip>
          <a:srcRect r="2629" b="5377"/>
          <a:stretch/>
        </p:blipFill>
        <p:spPr>
          <a:xfrm>
            <a:off x="838200" y="1307501"/>
            <a:ext cx="6221377" cy="2964196"/>
          </a:xfrm>
          <a:prstGeom prst="rect">
            <a:avLst/>
          </a:prstGeom>
        </p:spPr>
      </p:pic>
      <p:pic>
        <p:nvPicPr>
          <p:cNvPr id="5" name="図 4" descr="テキスト&#10;&#10;中程度の精度で自動的に生成された説明">
            <a:extLst>
              <a:ext uri="{FF2B5EF4-FFF2-40B4-BE49-F238E27FC236}">
                <a16:creationId xmlns:a16="http://schemas.microsoft.com/office/drawing/2014/main" id="{597723B1-FDC5-9E56-E60A-1807E43BC9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4271697"/>
            <a:ext cx="6276232" cy="2067319"/>
          </a:xfrm>
          <a:prstGeom prst="rect">
            <a:avLst/>
          </a:prstGeom>
        </p:spPr>
      </p:pic>
    </p:spTree>
    <p:extLst>
      <p:ext uri="{BB962C8B-B14F-4D97-AF65-F5344CB8AC3E}">
        <p14:creationId xmlns:p14="http://schemas.microsoft.com/office/powerpoint/2010/main" val="24315560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0C9135-F614-9427-7575-1C310458E471}"/>
              </a:ext>
            </a:extLst>
          </p:cNvPr>
          <p:cNvSpPr>
            <a:spLocks noGrp="1"/>
          </p:cNvSpPr>
          <p:nvPr>
            <p:ph type="title"/>
          </p:nvPr>
        </p:nvSpPr>
        <p:spPr>
          <a:xfrm>
            <a:off x="0" y="-131264"/>
            <a:ext cx="10515600" cy="1325563"/>
          </a:xfrm>
        </p:spPr>
        <p:txBody>
          <a:bodyPr/>
          <a:lstStyle/>
          <a:p>
            <a:r>
              <a:rPr kumimoji="1" lang="ja-JP" altLang="en-US" b="1" dirty="0">
                <a:solidFill>
                  <a:schemeClr val="bg1"/>
                </a:solidFill>
              </a:rPr>
              <a:t>実行結果</a:t>
            </a:r>
          </a:p>
        </p:txBody>
      </p:sp>
      <p:sp>
        <p:nvSpPr>
          <p:cNvPr id="3" name="テキスト ボックス 2">
            <a:extLst>
              <a:ext uri="{FF2B5EF4-FFF2-40B4-BE49-F238E27FC236}">
                <a16:creationId xmlns:a16="http://schemas.microsoft.com/office/drawing/2014/main" id="{C865E242-F34A-5328-89DA-571B226C4923}"/>
              </a:ext>
            </a:extLst>
          </p:cNvPr>
          <p:cNvSpPr txBox="1"/>
          <p:nvPr/>
        </p:nvSpPr>
        <p:spPr>
          <a:xfrm>
            <a:off x="674097" y="1583327"/>
            <a:ext cx="10334625" cy="400110"/>
          </a:xfrm>
          <a:prstGeom prst="rect">
            <a:avLst/>
          </a:prstGeom>
          <a:noFill/>
        </p:spPr>
        <p:txBody>
          <a:bodyPr wrap="square" rtlCol="0">
            <a:spAutoFit/>
          </a:bodyPr>
          <a:lstStyle/>
          <a:p>
            <a:r>
              <a:rPr kumimoji="1" lang="ja-JP" altLang="en-US" sz="2000" dirty="0">
                <a:solidFill>
                  <a:schemeClr val="bg1"/>
                </a:solidFill>
              </a:rPr>
              <a:t>・</a:t>
            </a:r>
            <a:endParaRPr kumimoji="1" lang="ja-JP" altLang="en-US" dirty="0"/>
          </a:p>
        </p:txBody>
      </p:sp>
      <p:pic>
        <p:nvPicPr>
          <p:cNvPr id="9" name="図 8">
            <a:extLst>
              <a:ext uri="{FF2B5EF4-FFF2-40B4-BE49-F238E27FC236}">
                <a16:creationId xmlns:a16="http://schemas.microsoft.com/office/drawing/2014/main" id="{AD005EB9-8A3D-CE33-E542-283CBB1C46D7}"/>
              </a:ext>
            </a:extLst>
          </p:cNvPr>
          <p:cNvPicPr>
            <a:picLocks noChangeAspect="1"/>
          </p:cNvPicPr>
          <p:nvPr/>
        </p:nvPicPr>
        <p:blipFill>
          <a:blip r:embed="rId3"/>
          <a:stretch>
            <a:fillRect/>
          </a:stretch>
        </p:blipFill>
        <p:spPr>
          <a:xfrm>
            <a:off x="1535797" y="780058"/>
            <a:ext cx="9120406" cy="5297883"/>
          </a:xfrm>
          <a:prstGeom prst="rect">
            <a:avLst/>
          </a:prstGeom>
        </p:spPr>
      </p:pic>
      <p:pic>
        <p:nvPicPr>
          <p:cNvPr id="2050" name="Picture 2">
            <a:extLst>
              <a:ext uri="{FF2B5EF4-FFF2-40B4-BE49-F238E27FC236}">
                <a16:creationId xmlns:a16="http://schemas.microsoft.com/office/drawing/2014/main" id="{480EE30B-4874-B328-775B-5C9EC94713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854" y="39102"/>
            <a:ext cx="11738919" cy="68188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4418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0C9135-F614-9427-7575-1C310458E471}"/>
              </a:ext>
            </a:extLst>
          </p:cNvPr>
          <p:cNvSpPr>
            <a:spLocks noGrp="1"/>
          </p:cNvSpPr>
          <p:nvPr>
            <p:ph type="title"/>
          </p:nvPr>
        </p:nvSpPr>
        <p:spPr>
          <a:xfrm>
            <a:off x="169300" y="0"/>
            <a:ext cx="11520192" cy="1325563"/>
          </a:xfrm>
        </p:spPr>
        <p:txBody>
          <a:bodyPr/>
          <a:lstStyle/>
          <a:p>
            <a:r>
              <a:rPr kumimoji="1" lang="ja-JP" altLang="en-US" b="1" dirty="0">
                <a:solidFill>
                  <a:schemeClr val="bg1"/>
                </a:solidFill>
              </a:rPr>
              <a:t>実行結果</a:t>
            </a:r>
            <a:r>
              <a:rPr kumimoji="1" lang="en-US" altLang="ja-JP" b="1" dirty="0">
                <a:solidFill>
                  <a:schemeClr val="bg1"/>
                </a:solidFill>
              </a:rPr>
              <a:t>:</a:t>
            </a:r>
            <a:r>
              <a:rPr kumimoji="1" lang="ja-JP" altLang="en-US" b="1" dirty="0">
                <a:solidFill>
                  <a:schemeClr val="bg1"/>
                </a:solidFill>
              </a:rPr>
              <a:t>自家副露牌と各プレイヤーへの安牌</a:t>
            </a:r>
          </a:p>
        </p:txBody>
      </p:sp>
      <p:sp>
        <p:nvSpPr>
          <p:cNvPr id="3" name="テキスト ボックス 2">
            <a:extLst>
              <a:ext uri="{FF2B5EF4-FFF2-40B4-BE49-F238E27FC236}">
                <a16:creationId xmlns:a16="http://schemas.microsoft.com/office/drawing/2014/main" id="{C865E242-F34A-5328-89DA-571B226C4923}"/>
              </a:ext>
            </a:extLst>
          </p:cNvPr>
          <p:cNvSpPr txBox="1"/>
          <p:nvPr/>
        </p:nvSpPr>
        <p:spPr>
          <a:xfrm>
            <a:off x="649384" y="1496829"/>
            <a:ext cx="10334625" cy="400110"/>
          </a:xfrm>
          <a:prstGeom prst="rect">
            <a:avLst/>
          </a:prstGeom>
          <a:noFill/>
        </p:spPr>
        <p:txBody>
          <a:bodyPr wrap="square" rtlCol="0">
            <a:spAutoFit/>
          </a:bodyPr>
          <a:lstStyle/>
          <a:p>
            <a:r>
              <a:rPr kumimoji="1" lang="ja-JP" altLang="en-US" sz="2000" dirty="0">
                <a:solidFill>
                  <a:schemeClr val="bg1"/>
                </a:solidFill>
              </a:rPr>
              <a:t>・</a:t>
            </a:r>
            <a:endParaRPr kumimoji="1" lang="ja-JP" altLang="en-US" dirty="0"/>
          </a:p>
        </p:txBody>
      </p:sp>
      <p:pic>
        <p:nvPicPr>
          <p:cNvPr id="6" name="図 5" descr="テキスト&#10;&#10;自動的に生成された説明">
            <a:extLst>
              <a:ext uri="{FF2B5EF4-FFF2-40B4-BE49-F238E27FC236}">
                <a16:creationId xmlns:a16="http://schemas.microsoft.com/office/drawing/2014/main" id="{DA42CF02-B169-C6DA-9B69-1C870C83E8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991" y="1599669"/>
            <a:ext cx="8438218" cy="5035909"/>
          </a:xfrm>
          <a:prstGeom prst="rect">
            <a:avLst/>
          </a:prstGeom>
        </p:spPr>
      </p:pic>
    </p:spTree>
    <p:extLst>
      <p:ext uri="{BB962C8B-B14F-4D97-AF65-F5344CB8AC3E}">
        <p14:creationId xmlns:p14="http://schemas.microsoft.com/office/powerpoint/2010/main" val="1343981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708D2A-A796-7DB6-71D4-600DC9BA798E}"/>
              </a:ext>
            </a:extLst>
          </p:cNvPr>
          <p:cNvSpPr>
            <a:spLocks noGrp="1"/>
          </p:cNvSpPr>
          <p:nvPr>
            <p:ph type="title"/>
          </p:nvPr>
        </p:nvSpPr>
        <p:spPr/>
        <p:txBody>
          <a:bodyPr/>
          <a:lstStyle/>
          <a:p>
            <a:r>
              <a:rPr lang="ja-JP" altLang="en-US" b="1" dirty="0">
                <a:solidFill>
                  <a:schemeClr val="bg1"/>
                </a:solidFill>
              </a:rPr>
              <a:t>振り返り・まとめ・考察</a:t>
            </a:r>
            <a:endParaRPr kumimoji="1" lang="ja-JP" altLang="en-US" b="1" dirty="0">
              <a:solidFill>
                <a:schemeClr val="bg1"/>
              </a:solidFill>
            </a:endParaRPr>
          </a:p>
        </p:txBody>
      </p:sp>
      <p:sp>
        <p:nvSpPr>
          <p:cNvPr id="3" name="テキスト ボックス 2">
            <a:extLst>
              <a:ext uri="{FF2B5EF4-FFF2-40B4-BE49-F238E27FC236}">
                <a16:creationId xmlns:a16="http://schemas.microsoft.com/office/drawing/2014/main" id="{E807FA0A-7DD9-6CB5-8304-8003A4A65263}"/>
              </a:ext>
            </a:extLst>
          </p:cNvPr>
          <p:cNvSpPr txBox="1"/>
          <p:nvPr/>
        </p:nvSpPr>
        <p:spPr>
          <a:xfrm>
            <a:off x="736600" y="1628776"/>
            <a:ext cx="10706100" cy="4985980"/>
          </a:xfrm>
          <a:prstGeom prst="rect">
            <a:avLst/>
          </a:prstGeom>
          <a:noFill/>
        </p:spPr>
        <p:txBody>
          <a:bodyPr wrap="square" rtlCol="0">
            <a:spAutoFit/>
          </a:bodyPr>
          <a:lstStyle/>
          <a:p>
            <a:endParaRPr kumimoji="1" lang="en-US" altLang="ja-JP" sz="2000" dirty="0">
              <a:solidFill>
                <a:schemeClr val="bg1"/>
              </a:solidFill>
            </a:endParaRPr>
          </a:p>
          <a:p>
            <a:r>
              <a:rPr kumimoji="1" lang="ja-JP" altLang="en-US" sz="2000" dirty="0">
                <a:solidFill>
                  <a:schemeClr val="bg1"/>
                </a:solidFill>
              </a:rPr>
              <a:t>　・筒子と索子に比べて萬子の学習の精度が良くなりづらかった</a:t>
            </a:r>
            <a:r>
              <a:rPr lang="ja-JP" altLang="en-US" sz="2000" dirty="0">
                <a:solidFill>
                  <a:schemeClr val="bg1"/>
                </a:solidFill>
              </a:rPr>
              <a:t>。</a:t>
            </a:r>
            <a:endParaRPr lang="en-US" altLang="ja-JP" sz="2000" dirty="0">
              <a:solidFill>
                <a:schemeClr val="bg1"/>
              </a:solidFill>
            </a:endParaRPr>
          </a:p>
          <a:p>
            <a:endParaRPr lang="en-US" altLang="ja-JP" sz="2000" dirty="0">
              <a:solidFill>
                <a:schemeClr val="bg1"/>
              </a:solidFill>
            </a:endParaRPr>
          </a:p>
          <a:p>
            <a:endParaRPr lang="en-US" altLang="ja-JP" sz="2000" dirty="0">
              <a:solidFill>
                <a:schemeClr val="bg1"/>
              </a:solidFill>
            </a:endParaRPr>
          </a:p>
          <a:p>
            <a:endParaRPr lang="en-US" altLang="ja-JP" sz="2000" dirty="0">
              <a:solidFill>
                <a:schemeClr val="bg1"/>
              </a:solidFill>
            </a:endParaRPr>
          </a:p>
          <a:p>
            <a:r>
              <a:rPr lang="ja-JP" altLang="en-US" sz="2000" dirty="0">
                <a:solidFill>
                  <a:schemeClr val="bg1"/>
                </a:solidFill>
              </a:rPr>
              <a:t>→萬の部分が原因か？筒子にも萬子にも同じ形のパーツは存在したが大きさが異なっていた。</a:t>
            </a:r>
            <a:endParaRPr lang="en-US" altLang="ja-JP" sz="2000" dirty="0">
              <a:solidFill>
                <a:schemeClr val="bg1"/>
              </a:solidFill>
            </a:endParaRPr>
          </a:p>
          <a:p>
            <a:r>
              <a:rPr kumimoji="1" lang="ja-JP" altLang="en-US" sz="2000" dirty="0">
                <a:solidFill>
                  <a:schemeClr val="bg1"/>
                </a:solidFill>
              </a:rPr>
              <a:t>　　→漢数字の部分のみをラベリングして行えばもう少し精度が良くなったかもしれない。</a:t>
            </a:r>
            <a:endParaRPr kumimoji="1" lang="en-US" altLang="ja-JP" sz="2000" dirty="0">
              <a:solidFill>
                <a:schemeClr val="bg1"/>
              </a:solidFill>
            </a:endParaRPr>
          </a:p>
          <a:p>
            <a:endParaRPr lang="en-US" altLang="ja-JP" sz="2000" dirty="0">
              <a:solidFill>
                <a:schemeClr val="bg1"/>
              </a:solidFill>
            </a:endParaRPr>
          </a:p>
          <a:p>
            <a:r>
              <a:rPr kumimoji="1" lang="ja-JP" altLang="en-US" sz="2000" dirty="0">
                <a:solidFill>
                  <a:schemeClr val="bg1"/>
                </a:solidFill>
              </a:rPr>
              <a:t>　・手牌と比べると、捨牌や副露牌の誤認識が多かった。</a:t>
            </a:r>
            <a:endParaRPr kumimoji="1" lang="en-US" altLang="ja-JP" sz="2000" dirty="0">
              <a:solidFill>
                <a:schemeClr val="bg1"/>
              </a:solidFill>
            </a:endParaRPr>
          </a:p>
          <a:p>
            <a:r>
              <a:rPr lang="ja-JP" altLang="en-US" sz="2000" dirty="0">
                <a:solidFill>
                  <a:schemeClr val="bg1"/>
                </a:solidFill>
              </a:rPr>
              <a:t>→サイズの問題は勿論、パースの問題もあったのでは？</a:t>
            </a:r>
            <a:endParaRPr lang="en-US" altLang="ja-JP" sz="2000" dirty="0">
              <a:solidFill>
                <a:schemeClr val="bg1"/>
              </a:solidFill>
            </a:endParaRPr>
          </a:p>
          <a:p>
            <a:r>
              <a:rPr lang="ja-JP" altLang="en-US" sz="2000" dirty="0">
                <a:solidFill>
                  <a:schemeClr val="bg1"/>
                </a:solidFill>
              </a:rPr>
              <a:t>　　→位置によってパースを補正する処理などがあれば精度が良くなったかもしれない。</a:t>
            </a:r>
            <a:endParaRPr lang="en-US" altLang="ja-JP" sz="2000" dirty="0">
              <a:solidFill>
                <a:schemeClr val="bg1"/>
              </a:solidFill>
            </a:endParaRPr>
          </a:p>
          <a:p>
            <a:endParaRPr kumimoji="1" lang="en-US" altLang="ja-JP" sz="2000" dirty="0">
              <a:solidFill>
                <a:schemeClr val="bg1"/>
              </a:solidFill>
            </a:endParaRPr>
          </a:p>
          <a:p>
            <a:r>
              <a:rPr lang="ja-JP" altLang="en-US" sz="2000" dirty="0">
                <a:solidFill>
                  <a:schemeClr val="bg1"/>
                </a:solidFill>
              </a:rPr>
              <a:t>　・当初の予想に反して、白や</a:t>
            </a:r>
            <a:r>
              <a:rPr lang="en-US" altLang="ja-JP" sz="2000" dirty="0">
                <a:solidFill>
                  <a:schemeClr val="bg1"/>
                </a:solidFill>
              </a:rPr>
              <a:t>1</a:t>
            </a:r>
            <a:r>
              <a:rPr lang="ja-JP" altLang="en-US" sz="2000" dirty="0">
                <a:solidFill>
                  <a:schemeClr val="bg1"/>
                </a:solidFill>
              </a:rPr>
              <a:t>筒の精度が悪くなく、白は一番精度が良かった。</a:t>
            </a:r>
            <a:endParaRPr lang="en-US" altLang="ja-JP" sz="2000" dirty="0">
              <a:solidFill>
                <a:schemeClr val="bg1"/>
              </a:solidFill>
            </a:endParaRPr>
          </a:p>
          <a:p>
            <a:r>
              <a:rPr lang="ja-JP" altLang="en-US" sz="2000">
                <a:solidFill>
                  <a:schemeClr val="bg1"/>
                </a:solidFill>
              </a:rPr>
              <a:t>　　更に</a:t>
            </a:r>
            <a:r>
              <a:rPr lang="ja-JP" altLang="en-US" sz="2000" dirty="0">
                <a:solidFill>
                  <a:schemeClr val="bg1"/>
                </a:solidFill>
              </a:rPr>
              <a:t>フルスクリーンの</a:t>
            </a:r>
            <a:r>
              <a:rPr lang="en-US" altLang="ja-JP" sz="2000" dirty="0">
                <a:solidFill>
                  <a:schemeClr val="bg1"/>
                </a:solidFill>
              </a:rPr>
              <a:t>4</a:t>
            </a:r>
            <a:r>
              <a:rPr lang="ja-JP" altLang="en-US" sz="2000" dirty="0">
                <a:solidFill>
                  <a:schemeClr val="bg1"/>
                </a:solidFill>
              </a:rPr>
              <a:t>分割で学習を行ったモデルは精度が全体的に悪かった。</a:t>
            </a:r>
            <a:endParaRPr lang="en-US" altLang="ja-JP" sz="2000" dirty="0">
              <a:solidFill>
                <a:schemeClr val="bg1"/>
              </a:solidFill>
            </a:endParaRPr>
          </a:p>
          <a:p>
            <a:r>
              <a:rPr lang="ja-JP" altLang="en-US" sz="2000" dirty="0">
                <a:solidFill>
                  <a:schemeClr val="bg1"/>
                </a:solidFill>
              </a:rPr>
              <a:t>→学習と認識において、対象の「大きさ」は相当大事な要素だと考察できる。</a:t>
            </a:r>
            <a:endParaRPr kumimoji="1" lang="en-US" altLang="ja-JP" sz="2000" dirty="0">
              <a:solidFill>
                <a:schemeClr val="bg1"/>
              </a:solidFill>
            </a:endParaRPr>
          </a:p>
          <a:p>
            <a:endParaRPr kumimoji="1" lang="ja-JP" altLang="en-US" dirty="0"/>
          </a:p>
        </p:txBody>
      </p:sp>
      <p:pic>
        <p:nvPicPr>
          <p:cNvPr id="5" name="図 4" descr="テキスト&#10;&#10;中程度の精度で自動的に生成された説明">
            <a:extLst>
              <a:ext uri="{FF2B5EF4-FFF2-40B4-BE49-F238E27FC236}">
                <a16:creationId xmlns:a16="http://schemas.microsoft.com/office/drawing/2014/main" id="{EABF858E-F529-57C6-9DDE-0ABEF8BC494D}"/>
              </a:ext>
            </a:extLst>
          </p:cNvPr>
          <p:cNvPicPr>
            <a:picLocks noChangeAspect="1"/>
          </p:cNvPicPr>
          <p:nvPr/>
        </p:nvPicPr>
        <p:blipFill rotWithShape="1">
          <a:blip r:embed="rId3">
            <a:extLst>
              <a:ext uri="{28A0092B-C50C-407E-A947-70E740481C1C}">
                <a14:useLocalDpi xmlns:a14="http://schemas.microsoft.com/office/drawing/2010/main" val="0"/>
              </a:ext>
            </a:extLst>
          </a:blip>
          <a:srcRect r="42121" b="14124"/>
          <a:stretch/>
        </p:blipFill>
        <p:spPr>
          <a:xfrm>
            <a:off x="1234607" y="2114687"/>
            <a:ext cx="3417603" cy="981440"/>
          </a:xfrm>
          <a:prstGeom prst="rect">
            <a:avLst/>
          </a:prstGeom>
        </p:spPr>
      </p:pic>
    </p:spTree>
    <p:extLst>
      <p:ext uri="{BB962C8B-B14F-4D97-AF65-F5344CB8AC3E}">
        <p14:creationId xmlns:p14="http://schemas.microsoft.com/office/powerpoint/2010/main" val="15567282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D767D1-65F9-F140-9E0D-4867E1FBC497}"/>
              </a:ext>
            </a:extLst>
          </p:cNvPr>
          <p:cNvSpPr>
            <a:spLocks noGrp="1"/>
          </p:cNvSpPr>
          <p:nvPr>
            <p:ph type="title"/>
          </p:nvPr>
        </p:nvSpPr>
        <p:spPr/>
        <p:txBody>
          <a:bodyPr/>
          <a:lstStyle/>
          <a:p>
            <a:r>
              <a:rPr kumimoji="1" lang="ja-JP" altLang="en-US" b="1" dirty="0">
                <a:solidFill>
                  <a:schemeClr val="bg1"/>
                </a:solidFill>
              </a:rPr>
              <a:t>背景・目的</a:t>
            </a:r>
          </a:p>
        </p:txBody>
      </p:sp>
      <p:sp>
        <p:nvSpPr>
          <p:cNvPr id="3" name="テキスト ボックス 2">
            <a:extLst>
              <a:ext uri="{FF2B5EF4-FFF2-40B4-BE49-F238E27FC236}">
                <a16:creationId xmlns:a16="http://schemas.microsoft.com/office/drawing/2014/main" id="{F4F2F824-84B2-EF5E-D7DF-BF6DD9A528C8}"/>
              </a:ext>
            </a:extLst>
          </p:cNvPr>
          <p:cNvSpPr txBox="1"/>
          <p:nvPr/>
        </p:nvSpPr>
        <p:spPr>
          <a:xfrm>
            <a:off x="838200" y="1835067"/>
            <a:ext cx="9829800" cy="738664"/>
          </a:xfrm>
          <a:prstGeom prst="rect">
            <a:avLst/>
          </a:prstGeom>
          <a:noFill/>
        </p:spPr>
        <p:txBody>
          <a:bodyPr wrap="square" rtlCol="0">
            <a:spAutoFit/>
          </a:bodyPr>
          <a:lstStyle/>
          <a:p>
            <a:endParaRPr kumimoji="1" lang="en-US" altLang="ja-JP" sz="2400" dirty="0">
              <a:solidFill>
                <a:schemeClr val="bg1"/>
              </a:solidFill>
            </a:endParaRPr>
          </a:p>
          <a:p>
            <a:endParaRPr kumimoji="1" lang="ja-JP" altLang="en-US" dirty="0"/>
          </a:p>
        </p:txBody>
      </p:sp>
      <p:sp>
        <p:nvSpPr>
          <p:cNvPr id="7" name="テキスト ボックス 6">
            <a:extLst>
              <a:ext uri="{FF2B5EF4-FFF2-40B4-BE49-F238E27FC236}">
                <a16:creationId xmlns:a16="http://schemas.microsoft.com/office/drawing/2014/main" id="{69489425-F5F3-12BF-DCD2-3B949479CACA}"/>
              </a:ext>
            </a:extLst>
          </p:cNvPr>
          <p:cNvSpPr txBox="1"/>
          <p:nvPr/>
        </p:nvSpPr>
        <p:spPr>
          <a:xfrm>
            <a:off x="838200" y="1690688"/>
            <a:ext cx="11223173" cy="3662541"/>
          </a:xfrm>
          <a:prstGeom prst="rect">
            <a:avLst/>
          </a:prstGeom>
          <a:noFill/>
        </p:spPr>
        <p:txBody>
          <a:bodyPr wrap="square" rtlCol="0">
            <a:spAutoFit/>
          </a:bodyPr>
          <a:lstStyle/>
          <a:p>
            <a:r>
              <a:rPr kumimoji="1" lang="ja-JP" altLang="en-US" sz="2800" dirty="0">
                <a:solidFill>
                  <a:schemeClr val="bg1"/>
                </a:solidFill>
              </a:rPr>
              <a:t>・麻雀は新規参入のハードルが比較的高い</a:t>
            </a:r>
            <a:endParaRPr kumimoji="1" lang="en-US" altLang="ja-JP" sz="2800" dirty="0">
              <a:solidFill>
                <a:schemeClr val="bg1"/>
              </a:solidFill>
            </a:endParaRPr>
          </a:p>
          <a:p>
            <a:endParaRPr kumimoji="1" lang="en-US" altLang="ja-JP" sz="2800" dirty="0">
              <a:solidFill>
                <a:schemeClr val="bg1"/>
              </a:solidFill>
            </a:endParaRPr>
          </a:p>
          <a:p>
            <a:r>
              <a:rPr lang="ja-JP" altLang="en-US" sz="2800" dirty="0">
                <a:solidFill>
                  <a:schemeClr val="bg1"/>
                </a:solidFill>
              </a:rPr>
              <a:t>　</a:t>
            </a:r>
            <a:r>
              <a:rPr lang="ja-JP" altLang="en-US" sz="2400" dirty="0">
                <a:solidFill>
                  <a:schemeClr val="bg1"/>
                </a:solidFill>
              </a:rPr>
              <a:t>・役などのルールが少しむずかしい→</a:t>
            </a:r>
            <a:r>
              <a:rPr lang="ja-JP" altLang="en-US" sz="2400" dirty="0">
                <a:solidFill>
                  <a:schemeClr val="bg1"/>
                </a:solidFill>
                <a:highlight>
                  <a:srgbClr val="FF0000"/>
                </a:highlight>
              </a:rPr>
              <a:t>知識</a:t>
            </a:r>
            <a:endParaRPr lang="en-US" altLang="ja-JP" sz="2400" dirty="0">
              <a:solidFill>
                <a:schemeClr val="bg1"/>
              </a:solidFill>
              <a:highlight>
                <a:srgbClr val="FF0000"/>
              </a:highlight>
            </a:endParaRPr>
          </a:p>
          <a:p>
            <a:endParaRPr lang="en-US" altLang="ja-JP" sz="2400" dirty="0">
              <a:solidFill>
                <a:schemeClr val="bg1"/>
              </a:solidFill>
              <a:highlight>
                <a:srgbClr val="FF0000"/>
              </a:highlight>
            </a:endParaRPr>
          </a:p>
          <a:p>
            <a:endParaRPr lang="en-US" altLang="ja-JP" sz="2400" dirty="0">
              <a:solidFill>
                <a:schemeClr val="bg1"/>
              </a:solidFill>
              <a:highlight>
                <a:srgbClr val="FF0000"/>
              </a:highlight>
            </a:endParaRPr>
          </a:p>
          <a:p>
            <a:endParaRPr lang="en-US" altLang="ja-JP" sz="2400" dirty="0">
              <a:solidFill>
                <a:schemeClr val="bg1"/>
              </a:solidFill>
              <a:highlight>
                <a:srgbClr val="FF0000"/>
              </a:highlight>
            </a:endParaRPr>
          </a:p>
          <a:p>
            <a:r>
              <a:rPr kumimoji="1" lang="ja-JP" altLang="en-US" sz="2400" dirty="0">
                <a:solidFill>
                  <a:schemeClr val="bg1"/>
                </a:solidFill>
              </a:rPr>
              <a:t>　・たくさんの牌が出てくるがそれらすべてが重要である。→</a:t>
            </a:r>
            <a:r>
              <a:rPr kumimoji="1" lang="ja-JP" altLang="en-US" sz="2400" dirty="0">
                <a:solidFill>
                  <a:schemeClr val="bg1"/>
                </a:solidFill>
                <a:highlight>
                  <a:srgbClr val="FF0000"/>
                </a:highlight>
              </a:rPr>
              <a:t>視覚、記憶力</a:t>
            </a:r>
            <a:endParaRPr kumimoji="1" lang="en-US" altLang="ja-JP" sz="2400" dirty="0">
              <a:solidFill>
                <a:schemeClr val="bg1"/>
              </a:solidFill>
              <a:highlight>
                <a:srgbClr val="FF0000"/>
              </a:highlight>
            </a:endParaRPr>
          </a:p>
          <a:p>
            <a:endParaRPr kumimoji="1" lang="ja-JP" altLang="en-US" sz="2400" dirty="0">
              <a:solidFill>
                <a:schemeClr val="bg1"/>
              </a:solidFill>
              <a:highlight>
                <a:srgbClr val="FF0000"/>
              </a:highlight>
            </a:endParaRPr>
          </a:p>
          <a:p>
            <a:endParaRPr kumimoji="1" lang="ja-JP" altLang="en-US" sz="2800" dirty="0">
              <a:solidFill>
                <a:schemeClr val="bg1"/>
              </a:solidFill>
            </a:endParaRPr>
          </a:p>
        </p:txBody>
      </p:sp>
      <p:sp>
        <p:nvSpPr>
          <p:cNvPr id="10" name="テキスト ボックス 9">
            <a:extLst>
              <a:ext uri="{FF2B5EF4-FFF2-40B4-BE49-F238E27FC236}">
                <a16:creationId xmlns:a16="http://schemas.microsoft.com/office/drawing/2014/main" id="{777BDF5E-D88E-0271-0FE3-17F916BB35C0}"/>
              </a:ext>
            </a:extLst>
          </p:cNvPr>
          <p:cNvSpPr txBox="1"/>
          <p:nvPr/>
        </p:nvSpPr>
        <p:spPr>
          <a:xfrm>
            <a:off x="968827" y="4415290"/>
            <a:ext cx="10358328" cy="1384995"/>
          </a:xfrm>
          <a:prstGeom prst="rect">
            <a:avLst/>
          </a:prstGeom>
          <a:noFill/>
        </p:spPr>
        <p:txBody>
          <a:bodyPr wrap="square" rtlCol="0">
            <a:spAutoFit/>
          </a:bodyPr>
          <a:lstStyle/>
          <a:p>
            <a:endParaRPr kumimoji="1" lang="en-US" altLang="ja-JP" sz="2800" b="1" dirty="0">
              <a:solidFill>
                <a:schemeClr val="bg1"/>
              </a:solidFill>
            </a:endParaRPr>
          </a:p>
          <a:p>
            <a:endParaRPr lang="en-US" altLang="ja-JP" sz="2800" b="1" dirty="0">
              <a:solidFill>
                <a:schemeClr val="bg1"/>
              </a:solidFill>
            </a:endParaRPr>
          </a:p>
          <a:p>
            <a:r>
              <a:rPr kumimoji="1" lang="ja-JP" altLang="en-US" sz="2800" b="1" dirty="0">
                <a:solidFill>
                  <a:schemeClr val="bg1"/>
                </a:solidFill>
              </a:rPr>
              <a:t>→それらをサポートできるツールを作成する。</a:t>
            </a:r>
            <a:endParaRPr kumimoji="1" lang="ja-JP" altLang="en-US" sz="2800" dirty="0">
              <a:solidFill>
                <a:schemeClr val="bg1"/>
              </a:solidFill>
            </a:endParaRPr>
          </a:p>
        </p:txBody>
      </p:sp>
      <p:pic>
        <p:nvPicPr>
          <p:cNvPr id="11" name="図 10" descr="黒い背景に白い文字がある&#10;&#10;低い精度で自動的に生成された説明">
            <a:extLst>
              <a:ext uri="{FF2B5EF4-FFF2-40B4-BE49-F238E27FC236}">
                <a16:creationId xmlns:a16="http://schemas.microsoft.com/office/drawing/2014/main" id="{0AF4ECE1-4E37-A386-4128-BCCBCFE93939}"/>
              </a:ext>
            </a:extLst>
          </p:cNvPr>
          <p:cNvPicPr>
            <a:picLocks noChangeAspect="1"/>
          </p:cNvPicPr>
          <p:nvPr/>
        </p:nvPicPr>
        <p:blipFill rotWithShape="1">
          <a:blip r:embed="rId3">
            <a:extLst>
              <a:ext uri="{28A0092B-C50C-407E-A947-70E740481C1C}">
                <a14:useLocalDpi xmlns:a14="http://schemas.microsoft.com/office/drawing/2010/main" val="0"/>
              </a:ext>
            </a:extLst>
          </a:blip>
          <a:srcRect t="-1" r="17198" b="6418"/>
          <a:stretch/>
        </p:blipFill>
        <p:spPr>
          <a:xfrm>
            <a:off x="1445447" y="4198087"/>
            <a:ext cx="5940746" cy="1299521"/>
          </a:xfrm>
          <a:prstGeom prst="rect">
            <a:avLst/>
          </a:prstGeom>
        </p:spPr>
      </p:pic>
      <p:pic>
        <p:nvPicPr>
          <p:cNvPr id="4" name="図 3">
            <a:extLst>
              <a:ext uri="{FF2B5EF4-FFF2-40B4-BE49-F238E27FC236}">
                <a16:creationId xmlns:a16="http://schemas.microsoft.com/office/drawing/2014/main" id="{15D2B2C2-BF7A-0648-A9BD-FAA58198C483}"/>
              </a:ext>
            </a:extLst>
          </p:cNvPr>
          <p:cNvPicPr>
            <a:picLocks noChangeAspect="1"/>
          </p:cNvPicPr>
          <p:nvPr/>
        </p:nvPicPr>
        <p:blipFill>
          <a:blip r:embed="rId4"/>
          <a:stretch>
            <a:fillRect/>
          </a:stretch>
        </p:blipFill>
        <p:spPr>
          <a:xfrm>
            <a:off x="1445447" y="2802554"/>
            <a:ext cx="6608637" cy="1383912"/>
          </a:xfrm>
          <a:prstGeom prst="rect">
            <a:avLst/>
          </a:prstGeom>
        </p:spPr>
      </p:pic>
    </p:spTree>
    <p:extLst>
      <p:ext uri="{BB962C8B-B14F-4D97-AF65-F5344CB8AC3E}">
        <p14:creationId xmlns:p14="http://schemas.microsoft.com/office/powerpoint/2010/main" val="72779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011963C-36DD-B476-1766-ED241011F67F}"/>
              </a:ext>
            </a:extLst>
          </p:cNvPr>
          <p:cNvSpPr>
            <a:spLocks noGrp="1"/>
          </p:cNvSpPr>
          <p:nvPr>
            <p:ph type="title"/>
          </p:nvPr>
        </p:nvSpPr>
        <p:spPr/>
        <p:txBody>
          <a:bodyPr/>
          <a:lstStyle/>
          <a:p>
            <a:r>
              <a:rPr kumimoji="1" lang="ja-JP" altLang="en-US" b="1" dirty="0">
                <a:solidFill>
                  <a:schemeClr val="bg1"/>
                </a:solidFill>
              </a:rPr>
              <a:t>何ができるのか？</a:t>
            </a:r>
          </a:p>
        </p:txBody>
      </p:sp>
      <p:sp>
        <p:nvSpPr>
          <p:cNvPr id="3" name="テキスト ボックス 2">
            <a:extLst>
              <a:ext uri="{FF2B5EF4-FFF2-40B4-BE49-F238E27FC236}">
                <a16:creationId xmlns:a16="http://schemas.microsoft.com/office/drawing/2014/main" id="{4A93E55D-3574-8BC0-2DF2-A72E5F547868}"/>
              </a:ext>
            </a:extLst>
          </p:cNvPr>
          <p:cNvSpPr txBox="1"/>
          <p:nvPr/>
        </p:nvSpPr>
        <p:spPr>
          <a:xfrm>
            <a:off x="838200" y="1690688"/>
            <a:ext cx="10760242" cy="4401205"/>
          </a:xfrm>
          <a:prstGeom prst="rect">
            <a:avLst/>
          </a:prstGeom>
          <a:noFill/>
        </p:spPr>
        <p:txBody>
          <a:bodyPr wrap="square" rtlCol="0">
            <a:spAutoFit/>
          </a:bodyPr>
          <a:lstStyle/>
          <a:p>
            <a:r>
              <a:rPr lang="ja-JP" altLang="en-US" sz="2000" dirty="0">
                <a:solidFill>
                  <a:schemeClr val="bg1"/>
                </a:solidFill>
              </a:rPr>
              <a:t>・全てのプレイヤーが捨てた牌の表示</a:t>
            </a:r>
            <a:br>
              <a:rPr lang="en-US" altLang="ja-JP" sz="2000" dirty="0">
                <a:solidFill>
                  <a:schemeClr val="bg1"/>
                </a:solidFill>
              </a:rPr>
            </a:br>
            <a:br>
              <a:rPr lang="en-US" altLang="ja-JP" sz="2000" dirty="0">
                <a:solidFill>
                  <a:schemeClr val="bg1"/>
                </a:solidFill>
              </a:rPr>
            </a:br>
            <a:r>
              <a:rPr lang="ja-JP" altLang="en-US" sz="2000" dirty="0">
                <a:solidFill>
                  <a:schemeClr val="bg1"/>
                </a:solidFill>
              </a:rPr>
              <a:t>・鳴かれた牌の表示</a:t>
            </a:r>
            <a:endParaRPr lang="en-US" altLang="ja-JP" sz="2000" dirty="0">
              <a:solidFill>
                <a:schemeClr val="bg1"/>
              </a:solidFill>
            </a:endParaRPr>
          </a:p>
          <a:p>
            <a:endParaRPr lang="en-US" altLang="ja-JP" sz="2000" dirty="0">
              <a:solidFill>
                <a:schemeClr val="bg1"/>
              </a:solidFill>
            </a:endParaRPr>
          </a:p>
          <a:p>
            <a:r>
              <a:rPr lang="ja-JP" altLang="en-US" sz="2000" dirty="0">
                <a:solidFill>
                  <a:schemeClr val="bg1"/>
                </a:solidFill>
              </a:rPr>
              <a:t>・ドラ表示牌と現在のドラの表示</a:t>
            </a:r>
            <a:endParaRPr lang="en-US" altLang="ja-JP" sz="2000" dirty="0">
              <a:solidFill>
                <a:schemeClr val="bg1"/>
              </a:solidFill>
            </a:endParaRPr>
          </a:p>
          <a:p>
            <a:endParaRPr lang="en-US" altLang="ja-JP" sz="2000" dirty="0">
              <a:solidFill>
                <a:schemeClr val="bg1"/>
              </a:solidFill>
            </a:endParaRPr>
          </a:p>
          <a:p>
            <a:r>
              <a:rPr lang="ja-JP" altLang="en-US" sz="2000" dirty="0">
                <a:solidFill>
                  <a:schemeClr val="bg1"/>
                </a:solidFill>
              </a:rPr>
              <a:t>・現在の手牌の表示</a:t>
            </a:r>
            <a:endParaRPr lang="en-US" altLang="ja-JP" sz="2000" dirty="0">
              <a:solidFill>
                <a:schemeClr val="bg1"/>
              </a:solidFill>
            </a:endParaRPr>
          </a:p>
          <a:p>
            <a:endParaRPr lang="en-US" altLang="ja-JP" sz="2000" dirty="0">
              <a:solidFill>
                <a:schemeClr val="bg1"/>
              </a:solidFill>
            </a:endParaRPr>
          </a:p>
          <a:p>
            <a:r>
              <a:rPr lang="ja-JP" altLang="en-US" sz="2000" dirty="0">
                <a:solidFill>
                  <a:schemeClr val="bg1"/>
                </a:solidFill>
              </a:rPr>
              <a:t>・</a:t>
            </a:r>
            <a:r>
              <a:rPr lang="en-US" altLang="ja-JP" sz="2000" dirty="0">
                <a:solidFill>
                  <a:schemeClr val="bg1"/>
                </a:solidFill>
                <a:highlight>
                  <a:srgbClr val="FF0000"/>
                </a:highlight>
              </a:rPr>
              <a:t>4</a:t>
            </a:r>
            <a:r>
              <a:rPr lang="ja-JP" altLang="en-US" sz="2000" dirty="0">
                <a:solidFill>
                  <a:schemeClr val="bg1"/>
                </a:solidFill>
                <a:highlight>
                  <a:srgbClr val="FF0000"/>
                </a:highlight>
              </a:rPr>
              <a:t>枚場に出た牌の表示</a:t>
            </a:r>
            <a:r>
              <a:rPr lang="ja-JP" altLang="en-US" sz="2000" dirty="0">
                <a:solidFill>
                  <a:schemeClr val="bg1"/>
                </a:solidFill>
              </a:rPr>
              <a:t>　　</a:t>
            </a:r>
            <a:r>
              <a:rPr lang="ja-JP" altLang="en-US" sz="4000" b="1" dirty="0">
                <a:solidFill>
                  <a:schemeClr val="bg1"/>
                </a:solidFill>
              </a:rPr>
              <a:t>←特に重要</a:t>
            </a:r>
            <a:endParaRPr lang="en-US" altLang="ja-JP" sz="4000" b="1" dirty="0">
              <a:solidFill>
                <a:schemeClr val="bg1"/>
              </a:solidFill>
            </a:endParaRPr>
          </a:p>
          <a:p>
            <a:endParaRPr lang="en-US" altLang="ja-JP" sz="2000" b="1" dirty="0">
              <a:solidFill>
                <a:schemeClr val="bg1"/>
              </a:solidFill>
            </a:endParaRPr>
          </a:p>
          <a:p>
            <a:r>
              <a:rPr lang="ja-JP" altLang="en-US" sz="2000" b="1" dirty="0">
                <a:solidFill>
                  <a:schemeClr val="bg1"/>
                </a:solidFill>
              </a:rPr>
              <a:t>・</a:t>
            </a:r>
            <a:r>
              <a:rPr lang="ja-JP" altLang="en-US" sz="2000" b="1" dirty="0">
                <a:solidFill>
                  <a:schemeClr val="bg1"/>
                </a:solidFill>
                <a:highlight>
                  <a:srgbClr val="FF0000"/>
                </a:highlight>
              </a:rPr>
              <a:t>各プレイヤーへの安全な牌の表示</a:t>
            </a:r>
            <a:r>
              <a:rPr lang="ja-JP" altLang="en-US" sz="2000" b="1" dirty="0">
                <a:solidFill>
                  <a:schemeClr val="bg1"/>
                </a:solidFill>
              </a:rPr>
              <a:t>←　</a:t>
            </a:r>
            <a:r>
              <a:rPr lang="ja-JP" altLang="en-US" sz="4000" b="1" dirty="0">
                <a:solidFill>
                  <a:schemeClr val="bg1"/>
                </a:solidFill>
              </a:rPr>
              <a:t>一番重要</a:t>
            </a:r>
            <a:r>
              <a:rPr lang="en-US" altLang="ja-JP" sz="4000" b="1" dirty="0">
                <a:solidFill>
                  <a:schemeClr val="bg1"/>
                </a:solidFill>
              </a:rPr>
              <a:t>!!!</a:t>
            </a:r>
          </a:p>
          <a:p>
            <a:endParaRPr lang="en-US" altLang="ja-JP" sz="2000" dirty="0">
              <a:solidFill>
                <a:schemeClr val="bg1"/>
              </a:solidFill>
            </a:endParaRPr>
          </a:p>
        </p:txBody>
      </p:sp>
      <p:sp>
        <p:nvSpPr>
          <p:cNvPr id="4" name="テキスト ボックス 3">
            <a:extLst>
              <a:ext uri="{FF2B5EF4-FFF2-40B4-BE49-F238E27FC236}">
                <a16:creationId xmlns:a16="http://schemas.microsoft.com/office/drawing/2014/main" id="{9843C2EB-E6F7-1DA7-D828-4626742B8E3C}"/>
              </a:ext>
            </a:extLst>
          </p:cNvPr>
          <p:cNvSpPr txBox="1"/>
          <p:nvPr/>
        </p:nvSpPr>
        <p:spPr>
          <a:xfrm>
            <a:off x="975154" y="5784116"/>
            <a:ext cx="10241692" cy="584775"/>
          </a:xfrm>
          <a:prstGeom prst="rect">
            <a:avLst/>
          </a:prstGeom>
          <a:noFill/>
        </p:spPr>
        <p:txBody>
          <a:bodyPr wrap="square" rtlCol="0">
            <a:spAutoFit/>
          </a:bodyPr>
          <a:lstStyle/>
          <a:p>
            <a:r>
              <a:rPr kumimoji="1" lang="ja-JP" altLang="en-US" sz="3200" b="1" dirty="0">
                <a:solidFill>
                  <a:schemeClr val="bg1"/>
                </a:solidFill>
              </a:rPr>
              <a:t>視覚や記憶方面の細かな部分をサポートする！</a:t>
            </a:r>
          </a:p>
        </p:txBody>
      </p:sp>
    </p:spTree>
    <p:extLst>
      <p:ext uri="{BB962C8B-B14F-4D97-AF65-F5344CB8AC3E}">
        <p14:creationId xmlns:p14="http://schemas.microsoft.com/office/powerpoint/2010/main" val="9919642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011963C-36DD-B476-1766-ED241011F67F}"/>
              </a:ext>
            </a:extLst>
          </p:cNvPr>
          <p:cNvSpPr>
            <a:spLocks noGrp="1"/>
          </p:cNvSpPr>
          <p:nvPr>
            <p:ph type="title"/>
          </p:nvPr>
        </p:nvSpPr>
        <p:spPr/>
        <p:txBody>
          <a:bodyPr/>
          <a:lstStyle/>
          <a:p>
            <a:r>
              <a:rPr lang="ja-JP" altLang="en-US" b="1" dirty="0">
                <a:solidFill>
                  <a:schemeClr val="bg1"/>
                </a:solidFill>
              </a:rPr>
              <a:t>タスクとスケジュール</a:t>
            </a:r>
            <a:endParaRPr kumimoji="1" lang="ja-JP" altLang="en-US" b="1" dirty="0">
              <a:solidFill>
                <a:schemeClr val="bg1"/>
              </a:solidFill>
            </a:endParaRPr>
          </a:p>
        </p:txBody>
      </p:sp>
      <p:sp>
        <p:nvSpPr>
          <p:cNvPr id="3" name="テキスト ボックス 2">
            <a:extLst>
              <a:ext uri="{FF2B5EF4-FFF2-40B4-BE49-F238E27FC236}">
                <a16:creationId xmlns:a16="http://schemas.microsoft.com/office/drawing/2014/main" id="{4A93E55D-3574-8BC0-2DF2-A72E5F547868}"/>
              </a:ext>
            </a:extLst>
          </p:cNvPr>
          <p:cNvSpPr txBox="1"/>
          <p:nvPr/>
        </p:nvSpPr>
        <p:spPr>
          <a:xfrm>
            <a:off x="838200" y="1690688"/>
            <a:ext cx="10760242" cy="400110"/>
          </a:xfrm>
          <a:prstGeom prst="rect">
            <a:avLst/>
          </a:prstGeom>
          <a:noFill/>
        </p:spPr>
        <p:txBody>
          <a:bodyPr wrap="square" rtlCol="0">
            <a:spAutoFit/>
          </a:bodyPr>
          <a:lstStyle/>
          <a:p>
            <a:r>
              <a:rPr lang="ja-JP" altLang="en-US" sz="2000" dirty="0">
                <a:solidFill>
                  <a:schemeClr val="bg1"/>
                </a:solidFill>
              </a:rPr>
              <a:t>・</a:t>
            </a:r>
            <a:endParaRPr lang="en-US" altLang="ja-JP" dirty="0"/>
          </a:p>
        </p:txBody>
      </p:sp>
      <p:pic>
        <p:nvPicPr>
          <p:cNvPr id="5" name="図 4">
            <a:extLst>
              <a:ext uri="{FF2B5EF4-FFF2-40B4-BE49-F238E27FC236}">
                <a16:creationId xmlns:a16="http://schemas.microsoft.com/office/drawing/2014/main" id="{BC16A6D9-59BB-3D7B-6D80-D991EF4DCC74}"/>
              </a:ext>
            </a:extLst>
          </p:cNvPr>
          <p:cNvPicPr>
            <a:picLocks noChangeAspect="1"/>
          </p:cNvPicPr>
          <p:nvPr/>
        </p:nvPicPr>
        <p:blipFill rotWithShape="1">
          <a:blip r:embed="rId3">
            <a:extLst>
              <a:ext uri="{28A0092B-C50C-407E-A947-70E740481C1C}">
                <a14:useLocalDpi xmlns:a14="http://schemas.microsoft.com/office/drawing/2010/main" val="0"/>
              </a:ext>
            </a:extLst>
          </a:blip>
          <a:srcRect r="17229"/>
          <a:stretch/>
        </p:blipFill>
        <p:spPr>
          <a:xfrm>
            <a:off x="578302" y="1516904"/>
            <a:ext cx="10939286" cy="4975971"/>
          </a:xfrm>
          <a:prstGeom prst="rect">
            <a:avLst/>
          </a:prstGeom>
        </p:spPr>
      </p:pic>
    </p:spTree>
    <p:extLst>
      <p:ext uri="{BB962C8B-B14F-4D97-AF65-F5344CB8AC3E}">
        <p14:creationId xmlns:p14="http://schemas.microsoft.com/office/powerpoint/2010/main" val="860756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pic>
        <p:nvPicPr>
          <p:cNvPr id="9" name="図 8">
            <a:extLst>
              <a:ext uri="{FF2B5EF4-FFF2-40B4-BE49-F238E27FC236}">
                <a16:creationId xmlns:a16="http://schemas.microsoft.com/office/drawing/2014/main" id="{5269CF04-841D-55B3-D0EB-1BEABD57B23A}"/>
              </a:ext>
            </a:extLst>
          </p:cNvPr>
          <p:cNvPicPr>
            <a:picLocks noChangeAspect="1"/>
          </p:cNvPicPr>
          <p:nvPr/>
        </p:nvPicPr>
        <p:blipFill>
          <a:blip r:embed="rId3"/>
          <a:stretch>
            <a:fillRect/>
          </a:stretch>
        </p:blipFill>
        <p:spPr>
          <a:xfrm>
            <a:off x="6916814" y="2694529"/>
            <a:ext cx="5275186" cy="3944689"/>
          </a:xfrm>
          <a:prstGeom prst="rect">
            <a:avLst/>
          </a:prstGeom>
        </p:spPr>
      </p:pic>
      <p:sp>
        <p:nvSpPr>
          <p:cNvPr id="2" name="タイトル 1">
            <a:extLst>
              <a:ext uri="{FF2B5EF4-FFF2-40B4-BE49-F238E27FC236}">
                <a16:creationId xmlns:a16="http://schemas.microsoft.com/office/drawing/2014/main" id="{A70C9135-F614-9427-7575-1C310458E471}"/>
              </a:ext>
            </a:extLst>
          </p:cNvPr>
          <p:cNvSpPr>
            <a:spLocks noGrp="1"/>
          </p:cNvSpPr>
          <p:nvPr>
            <p:ph type="title"/>
          </p:nvPr>
        </p:nvSpPr>
        <p:spPr/>
        <p:txBody>
          <a:bodyPr/>
          <a:lstStyle/>
          <a:p>
            <a:r>
              <a:rPr kumimoji="1" lang="ja-JP" altLang="en-US" b="1" dirty="0">
                <a:solidFill>
                  <a:schemeClr val="bg1"/>
                </a:solidFill>
              </a:rPr>
              <a:t>学習</a:t>
            </a:r>
            <a:r>
              <a:rPr kumimoji="1" lang="en-US" altLang="ja-JP" b="1" dirty="0">
                <a:solidFill>
                  <a:schemeClr val="bg1"/>
                </a:solidFill>
              </a:rPr>
              <a:t>~</a:t>
            </a:r>
            <a:r>
              <a:rPr kumimoji="1" lang="ja-JP" altLang="en-US" b="1" dirty="0">
                <a:solidFill>
                  <a:schemeClr val="bg1"/>
                </a:solidFill>
              </a:rPr>
              <a:t>ラベリング</a:t>
            </a:r>
            <a:r>
              <a:rPr lang="en-US" altLang="ja-JP" b="1" dirty="0">
                <a:solidFill>
                  <a:schemeClr val="bg1"/>
                </a:solidFill>
              </a:rPr>
              <a:t>~</a:t>
            </a:r>
            <a:endParaRPr kumimoji="1" lang="ja-JP" altLang="en-US" b="1" dirty="0">
              <a:solidFill>
                <a:schemeClr val="bg1"/>
              </a:solidFill>
            </a:endParaRPr>
          </a:p>
        </p:txBody>
      </p:sp>
      <p:sp>
        <p:nvSpPr>
          <p:cNvPr id="3" name="テキスト ボックス 2">
            <a:extLst>
              <a:ext uri="{FF2B5EF4-FFF2-40B4-BE49-F238E27FC236}">
                <a16:creationId xmlns:a16="http://schemas.microsoft.com/office/drawing/2014/main" id="{C865E242-F34A-5328-89DA-571B226C4923}"/>
              </a:ext>
            </a:extLst>
          </p:cNvPr>
          <p:cNvSpPr txBox="1"/>
          <p:nvPr/>
        </p:nvSpPr>
        <p:spPr>
          <a:xfrm>
            <a:off x="838200" y="1558331"/>
            <a:ext cx="6182828" cy="8371523"/>
          </a:xfrm>
          <a:prstGeom prst="rect">
            <a:avLst/>
          </a:prstGeom>
          <a:noFill/>
        </p:spPr>
        <p:txBody>
          <a:bodyPr wrap="square" rtlCol="0">
            <a:spAutoFit/>
          </a:bodyPr>
          <a:lstStyle/>
          <a:p>
            <a:r>
              <a:rPr kumimoji="1" lang="ja-JP" altLang="en-US" sz="2000" dirty="0">
                <a:solidFill>
                  <a:schemeClr val="bg1"/>
                </a:solidFill>
              </a:rPr>
              <a:t>・使用ソフト</a:t>
            </a:r>
            <a:r>
              <a:rPr kumimoji="1" lang="en-US" altLang="ja-JP" sz="2000" dirty="0">
                <a:solidFill>
                  <a:schemeClr val="bg1"/>
                </a:solidFill>
              </a:rPr>
              <a:t>:</a:t>
            </a:r>
            <a:r>
              <a:rPr kumimoji="1" lang="en-US" altLang="ja-JP" sz="2000" dirty="0" err="1">
                <a:solidFill>
                  <a:schemeClr val="bg1"/>
                </a:solidFill>
              </a:rPr>
              <a:t>labelImg</a:t>
            </a:r>
            <a:r>
              <a:rPr lang="ja-JP" altLang="en-US" sz="2000" dirty="0">
                <a:solidFill>
                  <a:schemeClr val="bg1"/>
                </a:solidFill>
              </a:rPr>
              <a:t>、</a:t>
            </a:r>
            <a:r>
              <a:rPr lang="en-US" altLang="ja-JP" sz="2000" dirty="0">
                <a:solidFill>
                  <a:schemeClr val="bg1"/>
                </a:solidFill>
              </a:rPr>
              <a:t>yolov5</a:t>
            </a:r>
            <a:br>
              <a:rPr lang="en-US" altLang="ja-JP" sz="2000" dirty="0">
                <a:solidFill>
                  <a:schemeClr val="bg1"/>
                </a:solidFill>
              </a:rPr>
            </a:br>
            <a:endParaRPr lang="en-US" altLang="ja-JP" sz="2000" dirty="0">
              <a:solidFill>
                <a:schemeClr val="bg1"/>
              </a:solidFill>
            </a:endParaRPr>
          </a:p>
          <a:p>
            <a:r>
              <a:rPr lang="ja-JP" altLang="en-US" sz="2000" dirty="0">
                <a:solidFill>
                  <a:schemeClr val="bg1"/>
                </a:solidFill>
              </a:rPr>
              <a:t>・使用</a:t>
            </a:r>
            <a:r>
              <a:rPr lang="en-US" altLang="ja-JP" sz="2000" dirty="0" err="1">
                <a:solidFill>
                  <a:schemeClr val="bg1"/>
                </a:solidFill>
              </a:rPr>
              <a:t>CPU:intel</a:t>
            </a:r>
            <a:r>
              <a:rPr lang="en-US" altLang="ja-JP" sz="2000" dirty="0">
                <a:solidFill>
                  <a:schemeClr val="bg1"/>
                </a:solidFill>
              </a:rPr>
              <a:t> corei7-11800H@2.30GHz</a:t>
            </a:r>
          </a:p>
          <a:p>
            <a:endParaRPr lang="en-US" altLang="ja-JP" sz="2000" dirty="0">
              <a:solidFill>
                <a:schemeClr val="bg1"/>
              </a:solidFill>
            </a:endParaRPr>
          </a:p>
          <a:p>
            <a:r>
              <a:rPr lang="ja-JP" altLang="en-US" sz="2000" dirty="0">
                <a:solidFill>
                  <a:schemeClr val="bg1"/>
                </a:solidFill>
              </a:rPr>
              <a:t>・使用</a:t>
            </a:r>
            <a:r>
              <a:rPr lang="en-US" altLang="ja-JP" sz="2000" dirty="0">
                <a:solidFill>
                  <a:schemeClr val="bg1"/>
                </a:solidFill>
              </a:rPr>
              <a:t>GPU:NVDIA GeForce RTX 3050 Laptop GPU</a:t>
            </a:r>
          </a:p>
          <a:p>
            <a:endParaRPr kumimoji="1" lang="en-US" altLang="ja-JP" sz="2000" dirty="0">
              <a:solidFill>
                <a:schemeClr val="bg1"/>
              </a:solidFill>
            </a:endParaRPr>
          </a:p>
          <a:p>
            <a:r>
              <a:rPr kumimoji="1" lang="ja-JP" altLang="en-US" sz="2000" dirty="0">
                <a:solidFill>
                  <a:schemeClr val="bg1"/>
                </a:solidFill>
              </a:rPr>
              <a:t>・</a:t>
            </a:r>
            <a:r>
              <a:rPr kumimoji="1" lang="en-US" altLang="ja-JP" sz="2000" dirty="0">
                <a:solidFill>
                  <a:schemeClr val="bg1"/>
                </a:solidFill>
              </a:rPr>
              <a:t>Y</a:t>
            </a:r>
            <a:r>
              <a:rPr kumimoji="1" lang="ja-JP" altLang="en-US" sz="2000" dirty="0">
                <a:solidFill>
                  <a:schemeClr val="bg1"/>
                </a:solidFill>
              </a:rPr>
              <a:t>社のインターネット麻雀サービスを用いて撮影。背景と画面サイズを統一してを行った。</a:t>
            </a:r>
            <a:endParaRPr kumimoji="1" lang="en-US" altLang="ja-JP" sz="2000" dirty="0">
              <a:solidFill>
                <a:schemeClr val="bg1"/>
              </a:solidFill>
            </a:endParaRPr>
          </a:p>
          <a:p>
            <a:endParaRPr kumimoji="1" lang="en-US" altLang="ja-JP" sz="2000" dirty="0">
              <a:solidFill>
                <a:schemeClr val="bg1"/>
              </a:solidFill>
            </a:endParaRPr>
          </a:p>
          <a:p>
            <a:r>
              <a:rPr lang="ja-JP" altLang="en-US" sz="2000" dirty="0">
                <a:solidFill>
                  <a:schemeClr val="bg1"/>
                </a:solidFill>
              </a:rPr>
              <a:t>・各対局の手牌、捨牌、副露牌、ドラ表示牌を全てラベリングし、全てにクラスを割り振った。</a:t>
            </a:r>
            <a:endParaRPr lang="en-US" altLang="ja-JP" sz="2000" dirty="0">
              <a:solidFill>
                <a:schemeClr val="bg1"/>
              </a:solidFill>
            </a:endParaRPr>
          </a:p>
          <a:p>
            <a:endParaRPr lang="en-US" altLang="ja-JP" sz="2000" dirty="0">
              <a:solidFill>
                <a:schemeClr val="bg1"/>
              </a:solidFill>
            </a:endParaRPr>
          </a:p>
          <a:p>
            <a:r>
              <a:rPr lang="ja-JP" altLang="en-US" sz="2000" dirty="0">
                <a:solidFill>
                  <a:schemeClr val="bg1"/>
                </a:solidFill>
              </a:rPr>
              <a:t>・使用枚数は</a:t>
            </a:r>
            <a:r>
              <a:rPr lang="en-US" altLang="ja-JP" sz="2000" dirty="0">
                <a:solidFill>
                  <a:schemeClr val="bg1"/>
                </a:solidFill>
              </a:rPr>
              <a:t>350</a:t>
            </a:r>
            <a:r>
              <a:rPr lang="ja-JP" altLang="en-US" sz="2000" dirty="0">
                <a:solidFill>
                  <a:schemeClr val="bg1"/>
                </a:solidFill>
              </a:rPr>
              <a:t>枚</a:t>
            </a:r>
            <a:endParaRPr lang="en-US" altLang="ja-JP" sz="2000" dirty="0">
              <a:solidFill>
                <a:schemeClr val="bg1"/>
              </a:solidFill>
            </a:endParaRPr>
          </a:p>
          <a:p>
            <a:endParaRPr lang="en-US" altLang="ja-JP" sz="2000" dirty="0">
              <a:solidFill>
                <a:schemeClr val="bg1"/>
              </a:solidFill>
            </a:endParaRPr>
          </a:p>
          <a:p>
            <a:r>
              <a:rPr lang="ja-JP" altLang="en-US" sz="2000" dirty="0">
                <a:solidFill>
                  <a:schemeClr val="bg1"/>
                </a:solidFill>
              </a:rPr>
              <a:t>・</a:t>
            </a:r>
            <a:r>
              <a:rPr lang="en-US" altLang="ja-JP" sz="2000" dirty="0">
                <a:solidFill>
                  <a:schemeClr val="bg1"/>
                </a:solidFill>
              </a:rPr>
              <a:t>epoch</a:t>
            </a:r>
            <a:r>
              <a:rPr lang="ja-JP" altLang="en-US" sz="2000" dirty="0">
                <a:solidFill>
                  <a:schemeClr val="bg1"/>
                </a:solidFill>
              </a:rPr>
              <a:t>は</a:t>
            </a:r>
            <a:r>
              <a:rPr lang="en-US" altLang="ja-JP" sz="2000" dirty="0">
                <a:solidFill>
                  <a:schemeClr val="bg1"/>
                </a:solidFill>
              </a:rPr>
              <a:t>800</a:t>
            </a:r>
          </a:p>
          <a:p>
            <a:endParaRPr lang="en-US" altLang="ja-JP" sz="2000" dirty="0">
              <a:solidFill>
                <a:schemeClr val="bg1"/>
              </a:solidFill>
            </a:endParaRPr>
          </a:p>
          <a:p>
            <a:endParaRPr lang="en-US" altLang="ja-JP" sz="2000" dirty="0">
              <a:solidFill>
                <a:schemeClr val="bg1"/>
              </a:solidFill>
            </a:endParaRPr>
          </a:p>
          <a:p>
            <a:endParaRPr lang="en-US" altLang="ja-JP" sz="2000" dirty="0">
              <a:solidFill>
                <a:schemeClr val="bg1"/>
              </a:solidFill>
            </a:endParaRPr>
          </a:p>
          <a:p>
            <a:endParaRPr lang="en-US" altLang="ja-JP" sz="2000" dirty="0">
              <a:solidFill>
                <a:schemeClr val="bg1"/>
              </a:solidFill>
            </a:endParaRPr>
          </a:p>
          <a:p>
            <a:endParaRPr lang="en-US" altLang="ja-JP" sz="2000" dirty="0">
              <a:solidFill>
                <a:schemeClr val="bg1"/>
              </a:solidFill>
            </a:endParaRPr>
          </a:p>
          <a:p>
            <a:endParaRPr lang="en-US" altLang="ja-JP" sz="2000" dirty="0">
              <a:solidFill>
                <a:schemeClr val="bg1"/>
              </a:solidFill>
            </a:endParaRPr>
          </a:p>
          <a:p>
            <a:endParaRPr lang="en-US" altLang="ja-JP" sz="2000" dirty="0">
              <a:solidFill>
                <a:schemeClr val="bg1"/>
              </a:solidFill>
            </a:endParaRPr>
          </a:p>
          <a:p>
            <a:endParaRPr lang="en-US" altLang="ja-JP" sz="2000" dirty="0">
              <a:solidFill>
                <a:schemeClr val="bg1"/>
              </a:solidFill>
            </a:endParaRPr>
          </a:p>
          <a:p>
            <a:endParaRPr lang="en-US" altLang="ja-JP" sz="2000" dirty="0">
              <a:solidFill>
                <a:schemeClr val="bg1"/>
              </a:solidFill>
            </a:endParaRPr>
          </a:p>
          <a:p>
            <a:endParaRPr lang="en-US" altLang="ja-JP" sz="2000" dirty="0">
              <a:solidFill>
                <a:schemeClr val="bg1"/>
              </a:solidFill>
            </a:endParaRPr>
          </a:p>
          <a:p>
            <a:endParaRPr kumimoji="1" lang="ja-JP" altLang="en-US" dirty="0"/>
          </a:p>
        </p:txBody>
      </p:sp>
    </p:spTree>
    <p:extLst>
      <p:ext uri="{BB962C8B-B14F-4D97-AF65-F5344CB8AC3E}">
        <p14:creationId xmlns:p14="http://schemas.microsoft.com/office/powerpoint/2010/main" val="2108330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2E24677-89F3-9AFD-1EAB-2E988A035400}"/>
              </a:ext>
            </a:extLst>
          </p:cNvPr>
          <p:cNvSpPr>
            <a:spLocks noGrp="1"/>
          </p:cNvSpPr>
          <p:nvPr>
            <p:ph type="title"/>
          </p:nvPr>
        </p:nvSpPr>
        <p:spPr/>
        <p:txBody>
          <a:bodyPr/>
          <a:lstStyle/>
          <a:p>
            <a:endParaRPr kumimoji="1" lang="ja-JP" altLang="en-US"/>
          </a:p>
        </p:txBody>
      </p:sp>
      <p:pic>
        <p:nvPicPr>
          <p:cNvPr id="4" name="図 3">
            <a:extLst>
              <a:ext uri="{FF2B5EF4-FFF2-40B4-BE49-F238E27FC236}">
                <a16:creationId xmlns:a16="http://schemas.microsoft.com/office/drawing/2014/main" id="{9F9E47BD-9205-C917-2D0F-354A178802E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2031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0C9135-F614-9427-7575-1C310458E471}"/>
              </a:ext>
            </a:extLst>
          </p:cNvPr>
          <p:cNvSpPr>
            <a:spLocks noGrp="1"/>
          </p:cNvSpPr>
          <p:nvPr>
            <p:ph type="title"/>
          </p:nvPr>
        </p:nvSpPr>
        <p:spPr>
          <a:xfrm>
            <a:off x="0" y="-196578"/>
            <a:ext cx="10515600" cy="1325563"/>
          </a:xfrm>
        </p:spPr>
        <p:txBody>
          <a:bodyPr/>
          <a:lstStyle/>
          <a:p>
            <a:r>
              <a:rPr kumimoji="1" lang="ja-JP" altLang="en-US" b="1" dirty="0">
                <a:solidFill>
                  <a:schemeClr val="bg1"/>
                </a:solidFill>
              </a:rPr>
              <a:t>プログラム①クラス</a:t>
            </a:r>
            <a:r>
              <a:rPr lang="ja-JP" altLang="en-US" b="1" dirty="0">
                <a:solidFill>
                  <a:schemeClr val="bg1"/>
                </a:solidFill>
              </a:rPr>
              <a:t>定義</a:t>
            </a:r>
            <a:endParaRPr kumimoji="1" lang="ja-JP" altLang="en-US" b="1" dirty="0">
              <a:solidFill>
                <a:schemeClr val="bg1"/>
              </a:solidFill>
            </a:endParaRPr>
          </a:p>
        </p:txBody>
      </p:sp>
      <p:sp>
        <p:nvSpPr>
          <p:cNvPr id="8" name="テキスト ボックス 7">
            <a:extLst>
              <a:ext uri="{FF2B5EF4-FFF2-40B4-BE49-F238E27FC236}">
                <a16:creationId xmlns:a16="http://schemas.microsoft.com/office/drawing/2014/main" id="{B255D4C8-4B10-E493-D1FF-C7A771DB9D0D}"/>
              </a:ext>
            </a:extLst>
          </p:cNvPr>
          <p:cNvSpPr txBox="1"/>
          <p:nvPr/>
        </p:nvSpPr>
        <p:spPr>
          <a:xfrm>
            <a:off x="9464735" y="1529768"/>
            <a:ext cx="2727265" cy="5078313"/>
          </a:xfrm>
          <a:prstGeom prst="rect">
            <a:avLst/>
          </a:prstGeom>
          <a:noFill/>
        </p:spPr>
        <p:txBody>
          <a:bodyPr wrap="square">
            <a:spAutoFit/>
          </a:bodyPr>
          <a:lstStyle/>
          <a:p>
            <a:r>
              <a:rPr lang="en-US" altLang="ja-JP" dirty="0">
                <a:solidFill>
                  <a:schemeClr val="bg1"/>
                </a:solidFill>
              </a:rPr>
              <a:t>data: </a:t>
            </a:r>
            <a:r>
              <a:rPr lang="ja-JP" altLang="en-US" dirty="0">
                <a:solidFill>
                  <a:schemeClr val="bg1"/>
                </a:solidFill>
              </a:rPr>
              <a:t>ゲームデータ。</a:t>
            </a:r>
            <a:r>
              <a:rPr lang="en-US" altLang="ja-JP" dirty="0">
                <a:solidFill>
                  <a:schemeClr val="bg1"/>
                </a:solidFill>
              </a:rPr>
              <a:t>tiles: </a:t>
            </a:r>
            <a:r>
              <a:rPr lang="ja-JP" altLang="en-US" dirty="0">
                <a:solidFill>
                  <a:schemeClr val="bg1"/>
                </a:solidFill>
              </a:rPr>
              <a:t>各プレイヤーの捨て牌を記録する配列。</a:t>
            </a:r>
            <a:r>
              <a:rPr lang="en-US" altLang="ja-JP" dirty="0" err="1">
                <a:solidFill>
                  <a:schemeClr val="bg1"/>
                </a:solidFill>
              </a:rPr>
              <a:t>Iscalled_tiles</a:t>
            </a:r>
            <a:r>
              <a:rPr lang="en-US" altLang="ja-JP" dirty="0">
                <a:solidFill>
                  <a:schemeClr val="bg1"/>
                </a:solidFill>
              </a:rPr>
              <a:t>: </a:t>
            </a:r>
            <a:r>
              <a:rPr lang="ja-JP" altLang="en-US" dirty="0">
                <a:solidFill>
                  <a:schemeClr val="bg1"/>
                </a:solidFill>
              </a:rPr>
              <a:t>各プレイヤーが鳴いたかどうかを記録する配列。</a:t>
            </a:r>
            <a:r>
              <a:rPr lang="en-US" altLang="ja-JP" dirty="0" err="1">
                <a:solidFill>
                  <a:schemeClr val="bg1"/>
                </a:solidFill>
              </a:rPr>
              <a:t>out_tiles</a:t>
            </a:r>
            <a:r>
              <a:rPr lang="en-US" altLang="ja-JP" dirty="0">
                <a:solidFill>
                  <a:schemeClr val="bg1"/>
                </a:solidFill>
              </a:rPr>
              <a:t>: </a:t>
            </a:r>
            <a:r>
              <a:rPr lang="ja-JP" altLang="en-US" dirty="0">
                <a:solidFill>
                  <a:schemeClr val="bg1"/>
                </a:solidFill>
              </a:rPr>
              <a:t>場に</a:t>
            </a:r>
            <a:r>
              <a:rPr lang="en-US" altLang="ja-JP" dirty="0">
                <a:solidFill>
                  <a:schemeClr val="bg1"/>
                </a:solidFill>
              </a:rPr>
              <a:t>4</a:t>
            </a:r>
            <a:r>
              <a:rPr lang="ja-JP" altLang="en-US" dirty="0">
                <a:solidFill>
                  <a:schemeClr val="bg1"/>
                </a:solidFill>
              </a:rPr>
              <a:t>枚見えている牌のリスト。</a:t>
            </a:r>
            <a:r>
              <a:rPr lang="en-US" altLang="ja-JP" dirty="0" err="1">
                <a:solidFill>
                  <a:schemeClr val="bg1"/>
                </a:solidFill>
              </a:rPr>
              <a:t>is_safe</a:t>
            </a:r>
            <a:r>
              <a:rPr lang="en-US" altLang="ja-JP" dirty="0">
                <a:solidFill>
                  <a:schemeClr val="bg1"/>
                </a:solidFill>
              </a:rPr>
              <a:t>: </a:t>
            </a:r>
            <a:r>
              <a:rPr lang="ja-JP" altLang="en-US" dirty="0">
                <a:solidFill>
                  <a:schemeClr val="bg1"/>
                </a:solidFill>
              </a:rPr>
              <a:t>各プレイヤーに対して安全かどうかを示すブール値配列。</a:t>
            </a:r>
            <a:r>
              <a:rPr lang="en-US" altLang="ja-JP" dirty="0" err="1">
                <a:solidFill>
                  <a:schemeClr val="bg1"/>
                </a:solidFill>
              </a:rPr>
              <a:t>my_tiles</a:t>
            </a:r>
            <a:r>
              <a:rPr lang="en-US" altLang="ja-JP" dirty="0">
                <a:solidFill>
                  <a:schemeClr val="bg1"/>
                </a:solidFill>
              </a:rPr>
              <a:t>: </a:t>
            </a:r>
            <a:r>
              <a:rPr lang="ja-JP" altLang="en-US" dirty="0">
                <a:solidFill>
                  <a:schemeClr val="bg1"/>
                </a:solidFill>
              </a:rPr>
              <a:t>自分の牌を記録する配列。</a:t>
            </a:r>
            <a:endParaRPr lang="en-US" altLang="ja-JP" dirty="0">
              <a:solidFill>
                <a:schemeClr val="bg1"/>
              </a:solidFill>
            </a:endParaRPr>
          </a:p>
          <a:p>
            <a:r>
              <a:rPr lang="en-US" altLang="ja-JP" dirty="0" err="1">
                <a:solidFill>
                  <a:schemeClr val="bg1"/>
                </a:solidFill>
              </a:rPr>
              <a:t>my_hand</a:t>
            </a:r>
            <a:r>
              <a:rPr lang="en-US" altLang="ja-JP" dirty="0">
                <a:solidFill>
                  <a:schemeClr val="bg1"/>
                </a:solidFill>
              </a:rPr>
              <a:t>: </a:t>
            </a:r>
            <a:r>
              <a:rPr lang="ja-JP" altLang="en-US" dirty="0">
                <a:solidFill>
                  <a:schemeClr val="bg1"/>
                </a:solidFill>
              </a:rPr>
              <a:t>自分の手牌を記録する配列。</a:t>
            </a:r>
            <a:r>
              <a:rPr lang="en-US" altLang="ja-JP" dirty="0" err="1">
                <a:solidFill>
                  <a:schemeClr val="bg1"/>
                </a:solidFill>
              </a:rPr>
              <a:t>my_called</a:t>
            </a:r>
            <a:r>
              <a:rPr lang="en-US" altLang="ja-JP" dirty="0">
                <a:solidFill>
                  <a:schemeClr val="bg1"/>
                </a:solidFill>
              </a:rPr>
              <a:t>: </a:t>
            </a:r>
            <a:r>
              <a:rPr lang="ja-JP" altLang="en-US" dirty="0">
                <a:solidFill>
                  <a:schemeClr val="bg1"/>
                </a:solidFill>
              </a:rPr>
              <a:t>自分の鳴いた牌の集合を記録するリスト。</a:t>
            </a:r>
          </a:p>
        </p:txBody>
      </p:sp>
      <p:pic>
        <p:nvPicPr>
          <p:cNvPr id="4" name="図 3" descr="テキスト&#10;&#10;自動的に生成された説明">
            <a:extLst>
              <a:ext uri="{FF2B5EF4-FFF2-40B4-BE49-F238E27FC236}">
                <a16:creationId xmlns:a16="http://schemas.microsoft.com/office/drawing/2014/main" id="{42C15E0F-4546-329F-8880-0CB860CF4B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957" y="1386945"/>
            <a:ext cx="8954866" cy="3152971"/>
          </a:xfrm>
          <a:prstGeom prst="rect">
            <a:avLst/>
          </a:prstGeom>
        </p:spPr>
      </p:pic>
    </p:spTree>
    <p:extLst>
      <p:ext uri="{BB962C8B-B14F-4D97-AF65-F5344CB8AC3E}">
        <p14:creationId xmlns:p14="http://schemas.microsoft.com/office/powerpoint/2010/main" val="15379272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0C9135-F614-9427-7575-1C310458E471}"/>
              </a:ext>
            </a:extLst>
          </p:cNvPr>
          <p:cNvSpPr>
            <a:spLocks noGrp="1"/>
          </p:cNvSpPr>
          <p:nvPr>
            <p:ph type="title"/>
          </p:nvPr>
        </p:nvSpPr>
        <p:spPr>
          <a:xfrm>
            <a:off x="0" y="-131264"/>
            <a:ext cx="10515600" cy="1325563"/>
          </a:xfrm>
        </p:spPr>
        <p:txBody>
          <a:bodyPr/>
          <a:lstStyle/>
          <a:p>
            <a:r>
              <a:rPr kumimoji="1" lang="ja-JP" altLang="en-US" b="1" dirty="0">
                <a:solidFill>
                  <a:schemeClr val="bg1"/>
                </a:solidFill>
              </a:rPr>
              <a:t>プログラム②牌の持ち主特定</a:t>
            </a:r>
          </a:p>
        </p:txBody>
      </p:sp>
      <p:sp>
        <p:nvSpPr>
          <p:cNvPr id="3" name="テキスト ボックス 2">
            <a:extLst>
              <a:ext uri="{FF2B5EF4-FFF2-40B4-BE49-F238E27FC236}">
                <a16:creationId xmlns:a16="http://schemas.microsoft.com/office/drawing/2014/main" id="{C865E242-F34A-5328-89DA-571B226C4923}"/>
              </a:ext>
            </a:extLst>
          </p:cNvPr>
          <p:cNvSpPr txBox="1"/>
          <p:nvPr/>
        </p:nvSpPr>
        <p:spPr>
          <a:xfrm>
            <a:off x="674097" y="1583327"/>
            <a:ext cx="10334625" cy="400110"/>
          </a:xfrm>
          <a:prstGeom prst="rect">
            <a:avLst/>
          </a:prstGeom>
          <a:noFill/>
        </p:spPr>
        <p:txBody>
          <a:bodyPr wrap="square" rtlCol="0">
            <a:spAutoFit/>
          </a:bodyPr>
          <a:lstStyle/>
          <a:p>
            <a:r>
              <a:rPr kumimoji="1" lang="ja-JP" altLang="en-US" sz="2000" dirty="0">
                <a:solidFill>
                  <a:schemeClr val="bg1"/>
                </a:solidFill>
              </a:rPr>
              <a:t>・</a:t>
            </a:r>
            <a:endParaRPr kumimoji="1" lang="ja-JP" altLang="en-US" dirty="0"/>
          </a:p>
        </p:txBody>
      </p:sp>
      <p:pic>
        <p:nvPicPr>
          <p:cNvPr id="6" name="図 5" descr="テキスト&#10;&#10;自動的に生成された説明">
            <a:extLst>
              <a:ext uri="{FF2B5EF4-FFF2-40B4-BE49-F238E27FC236}">
                <a16:creationId xmlns:a16="http://schemas.microsoft.com/office/drawing/2014/main" id="{9BC74B55-F760-84CB-A64B-448990512E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758" y="1194299"/>
            <a:ext cx="6912947" cy="5373057"/>
          </a:xfrm>
          <a:prstGeom prst="rect">
            <a:avLst/>
          </a:prstGeom>
        </p:spPr>
      </p:pic>
    </p:spTree>
    <p:extLst>
      <p:ext uri="{BB962C8B-B14F-4D97-AF65-F5344CB8AC3E}">
        <p14:creationId xmlns:p14="http://schemas.microsoft.com/office/powerpoint/2010/main" val="3641219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3">
            <a:lumMod val="50000"/>
            <a:alpha val="84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0C9135-F614-9427-7575-1C310458E471}"/>
              </a:ext>
            </a:extLst>
          </p:cNvPr>
          <p:cNvSpPr>
            <a:spLocks noGrp="1"/>
          </p:cNvSpPr>
          <p:nvPr>
            <p:ph type="title"/>
          </p:nvPr>
        </p:nvSpPr>
        <p:spPr>
          <a:xfrm>
            <a:off x="0" y="-131264"/>
            <a:ext cx="10515600" cy="1325563"/>
          </a:xfrm>
        </p:spPr>
        <p:txBody>
          <a:bodyPr/>
          <a:lstStyle/>
          <a:p>
            <a:r>
              <a:rPr kumimoji="1" lang="ja-JP" altLang="en-US" b="1" dirty="0">
                <a:solidFill>
                  <a:schemeClr val="bg1"/>
                </a:solidFill>
              </a:rPr>
              <a:t>プログラム</a:t>
            </a:r>
            <a:r>
              <a:rPr lang="ja-JP" altLang="en-US" b="1" dirty="0">
                <a:solidFill>
                  <a:schemeClr val="bg1"/>
                </a:solidFill>
              </a:rPr>
              <a:t>③手牌と</a:t>
            </a:r>
            <a:r>
              <a:rPr kumimoji="1" lang="ja-JP" altLang="en-US" b="1" dirty="0">
                <a:solidFill>
                  <a:schemeClr val="bg1"/>
                </a:solidFill>
              </a:rPr>
              <a:t>副露牌を区切る</a:t>
            </a:r>
          </a:p>
        </p:txBody>
      </p:sp>
      <p:sp>
        <p:nvSpPr>
          <p:cNvPr id="3" name="テキスト ボックス 2">
            <a:extLst>
              <a:ext uri="{FF2B5EF4-FFF2-40B4-BE49-F238E27FC236}">
                <a16:creationId xmlns:a16="http://schemas.microsoft.com/office/drawing/2014/main" id="{C865E242-F34A-5328-89DA-571B226C4923}"/>
              </a:ext>
            </a:extLst>
          </p:cNvPr>
          <p:cNvSpPr txBox="1"/>
          <p:nvPr/>
        </p:nvSpPr>
        <p:spPr>
          <a:xfrm>
            <a:off x="674097" y="1583327"/>
            <a:ext cx="10334625" cy="400110"/>
          </a:xfrm>
          <a:prstGeom prst="rect">
            <a:avLst/>
          </a:prstGeom>
          <a:noFill/>
        </p:spPr>
        <p:txBody>
          <a:bodyPr wrap="square" rtlCol="0">
            <a:spAutoFit/>
          </a:bodyPr>
          <a:lstStyle/>
          <a:p>
            <a:r>
              <a:rPr kumimoji="1" lang="ja-JP" altLang="en-US" sz="2000" dirty="0">
                <a:solidFill>
                  <a:schemeClr val="bg1"/>
                </a:solidFill>
              </a:rPr>
              <a:t>・</a:t>
            </a:r>
            <a:endParaRPr kumimoji="1" lang="ja-JP" altLang="en-US" dirty="0"/>
          </a:p>
        </p:txBody>
      </p:sp>
      <p:pic>
        <p:nvPicPr>
          <p:cNvPr id="8" name="図 7" descr="テキスト&#10;&#10;自動的に生成された説明">
            <a:extLst>
              <a:ext uri="{FF2B5EF4-FFF2-40B4-BE49-F238E27FC236}">
                <a16:creationId xmlns:a16="http://schemas.microsoft.com/office/drawing/2014/main" id="{185B541A-0110-AD4F-C69F-A3580F41D2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797" y="1583326"/>
            <a:ext cx="8750923" cy="3014799"/>
          </a:xfrm>
          <a:prstGeom prst="rect">
            <a:avLst/>
          </a:prstGeom>
        </p:spPr>
      </p:pic>
    </p:spTree>
    <p:extLst>
      <p:ext uri="{BB962C8B-B14F-4D97-AF65-F5344CB8AC3E}">
        <p14:creationId xmlns:p14="http://schemas.microsoft.com/office/powerpoint/2010/main" val="1114964888"/>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2446</TotalTime>
  <Words>1078</Words>
  <Application>Microsoft Office PowerPoint</Application>
  <PresentationFormat>ワイド画面</PresentationFormat>
  <Paragraphs>129</Paragraphs>
  <Slides>18</Slides>
  <Notes>13</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18</vt:i4>
      </vt:variant>
    </vt:vector>
  </HeadingPairs>
  <TitlesOfParts>
    <vt:vector size="22" baseType="lpstr">
      <vt:lpstr>游ゴシック</vt:lpstr>
      <vt:lpstr>游ゴシック Light</vt:lpstr>
      <vt:lpstr>Arial</vt:lpstr>
      <vt:lpstr>Office テーマ</vt:lpstr>
      <vt:lpstr>Yolov5を用いた 麻雀初心者アシストツールの作成</vt:lpstr>
      <vt:lpstr>背景・目的</vt:lpstr>
      <vt:lpstr>何ができるのか？</vt:lpstr>
      <vt:lpstr>タスクとスケジュール</vt:lpstr>
      <vt:lpstr>学習~ラベリング~</vt:lpstr>
      <vt:lpstr>PowerPoint プレゼンテーション</vt:lpstr>
      <vt:lpstr>プログラム①クラス定義</vt:lpstr>
      <vt:lpstr>プログラム②牌の持ち主特定</vt:lpstr>
      <vt:lpstr>プログラム③手牌と副露牌を区切る</vt:lpstr>
      <vt:lpstr>プログラム④ドラ</vt:lpstr>
      <vt:lpstr>プログラム⑤4枚見えている牌を返す</vt:lpstr>
      <vt:lpstr>プログラム⑥各プレイヤーへの安全な牌を返す</vt:lpstr>
      <vt:lpstr>実行結果</vt:lpstr>
      <vt:lpstr>実行結果:捨て牌、鳴かれた牌、ドラ表示牌</vt:lpstr>
      <vt:lpstr>実行結果:ドラ、4枚見えた牌、自分の手牌</vt:lpstr>
      <vt:lpstr>実行結果</vt:lpstr>
      <vt:lpstr>実行結果:自家副露牌と各プレイヤーへの安牌</vt:lpstr>
      <vt:lpstr>振り返り・まとめ・考察</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OKS23 中嶋大智</dc:creator>
  <cp:lastModifiedBy>OKS23 中嶋大智</cp:lastModifiedBy>
  <cp:revision>19</cp:revision>
  <dcterms:created xsi:type="dcterms:W3CDTF">2024-07-09T05:00:43Z</dcterms:created>
  <dcterms:modified xsi:type="dcterms:W3CDTF">2024-07-26T00:59:34Z</dcterms:modified>
</cp:coreProperties>
</file>

<file path=docProps/thumbnail.jpeg>
</file>